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  <p:sldMasterId id="2147483725" r:id="rId3"/>
  </p:sldMasterIdLst>
  <p:notesMasterIdLst>
    <p:notesMasterId r:id="rId22"/>
  </p:notesMasterIdLst>
  <p:sldIdLst>
    <p:sldId id="256" r:id="rId4"/>
    <p:sldId id="346" r:id="rId5"/>
    <p:sldId id="347" r:id="rId6"/>
    <p:sldId id="348" r:id="rId7"/>
    <p:sldId id="349" r:id="rId8"/>
    <p:sldId id="350" r:id="rId9"/>
    <p:sldId id="351" r:id="rId10"/>
    <p:sldId id="352" r:id="rId11"/>
    <p:sldId id="353" r:id="rId12"/>
    <p:sldId id="354" r:id="rId13"/>
    <p:sldId id="356" r:id="rId14"/>
    <p:sldId id="355" r:id="rId15"/>
    <p:sldId id="357" r:id="rId16"/>
    <p:sldId id="345" r:id="rId17"/>
    <p:sldId id="359" r:id="rId18"/>
    <p:sldId id="360" r:id="rId19"/>
    <p:sldId id="358" r:id="rId20"/>
    <p:sldId id="330" r:id="rId21"/>
  </p:sldIdLst>
  <p:sldSz cx="9144000" cy="6858000" type="screen4x3"/>
  <p:notesSz cx="6669088" cy="9928225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5777"/>
    <a:srgbClr val="7AC143"/>
    <a:srgbClr val="A9C398"/>
    <a:srgbClr val="4F8ABE"/>
    <a:srgbClr val="C8B18B"/>
    <a:srgbClr val="E5B53B"/>
    <a:srgbClr val="A49400"/>
    <a:srgbClr val="EBD723"/>
    <a:srgbClr val="6D8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43" autoAdjust="0"/>
    <p:restoredTop sz="95441" autoAdjust="0"/>
  </p:normalViewPr>
  <p:slideViewPr>
    <p:cSldViewPr>
      <p:cViewPr varScale="1">
        <p:scale>
          <a:sx n="116" d="100"/>
          <a:sy n="116" d="100"/>
        </p:scale>
        <p:origin x="1613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9-30T20:25:09.104"/>
    </inkml:context>
    <inkml:brush xml:id="br0">
      <inkml:brushProperty name="width" value="0.08571" units="cm"/>
      <inkml:brushProperty name="height" value="0.08571" units="cm"/>
    </inkml:brush>
  </inkml:definitions>
  <inkml:trace contextRef="#ctx0" brushRef="#br0">51 1 7569,'-21'0'-191,"5"0"1,3 0-1,15 0 1,9 0 0,6 0 190,1 0 0,5 6 0,-1 2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9-30T20:25:09.104"/>
    </inkml:context>
    <inkml:brush xml:id="br0">
      <inkml:brushProperty name="width" value="0.08571" units="cm"/>
      <inkml:brushProperty name="height" value="0.08571" units="cm"/>
    </inkml:brush>
  </inkml:definitions>
  <inkml:trace contextRef="#ctx0" brushRef="#br0">51 1 7569,'-21'0'-191,"5"0"1,3 0-1,15 0 1,9 0 0,6 0 190,1 0 0,5 6 0,-1 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9-30T20:25:09.104"/>
    </inkml:context>
    <inkml:brush xml:id="br0">
      <inkml:brushProperty name="width" value="0.08571" units="cm"/>
      <inkml:brushProperty name="height" value="0.08571" units="cm"/>
    </inkml:brush>
  </inkml:definitions>
  <inkml:trace contextRef="#ctx0" brushRef="#br0">51 1 7569,'-21'0'-191,"5"0"1,3 0-1,15 0 1,9 0 0,6 0 190,1 0 0,5 6 0,-1 2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9-30T20:25:09.104"/>
    </inkml:context>
    <inkml:brush xml:id="br0">
      <inkml:brushProperty name="width" value="0.08571" units="cm"/>
      <inkml:brushProperty name="height" value="0.08571" units="cm"/>
    </inkml:brush>
  </inkml:definitions>
  <inkml:trace contextRef="#ctx0" brushRef="#br0">51 1 7569,'-21'0'-191,"5"0"1,3 0-1,15 0 1,9 0 0,6 0 190,1 0 0,5 6 0,-1 2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6463"/>
            <a:ext cx="5335588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A084F68-A855-4FDA-A208-9E034FD9897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3221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 descr="grow.jpg"/>
          <p:cNvPicPr>
            <a:picLocks noChangeAspect="1"/>
          </p:cNvPicPr>
          <p:nvPr userDrawn="1"/>
        </p:nvPicPr>
        <p:blipFill>
          <a:blip r:embed="rId2" cstate="print">
            <a:lum bright="-10000"/>
          </a:blip>
          <a:srcRect l="3518" t="25771" r="27834" b="853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58775" y="6137275"/>
            <a:ext cx="8421688" cy="541338"/>
          </a:xfrm>
          <a:prstGeom prst="rect">
            <a:avLst/>
          </a:prstGeom>
          <a:solidFill>
            <a:schemeClr val="tx2"/>
          </a:solidFill>
          <a:ln w="12700" algn="ctr">
            <a:solidFill>
              <a:schemeClr val="tx2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lt1"/>
              </a:solidFill>
              <a:latin typeface="+mn-lt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58775" y="2286000"/>
            <a:ext cx="8421688" cy="3851275"/>
          </a:xfrm>
          <a:prstGeom prst="rect">
            <a:avLst/>
          </a:prstGeom>
          <a:solidFill>
            <a:srgbClr val="005777">
              <a:alpha val="25098"/>
            </a:srgbClr>
          </a:solidFill>
          <a:ln w="12700" algn="ctr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lt1"/>
              </a:solidFill>
              <a:latin typeface="+mn-lt"/>
            </a:endParaRPr>
          </a:p>
        </p:txBody>
      </p:sp>
      <p:pic>
        <p:nvPicPr>
          <p:cNvPr id="5141" name="Picture 11" descr="MS_Logo_150_rgb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10350" y="720725"/>
            <a:ext cx="18288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9138" y="2949575"/>
            <a:ext cx="7700962" cy="611188"/>
          </a:xfrm>
        </p:spPr>
        <p:txBody>
          <a:bodyPr anchor="t"/>
          <a:lstStyle>
            <a:lvl1pPr>
              <a:lnSpc>
                <a:spcPts val="4500"/>
              </a:lnSpc>
              <a:defRPr sz="4000" b="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19138" y="5951538"/>
            <a:ext cx="3903662" cy="17938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chemeClr val="bg1"/>
                </a:solidFill>
              </a:defRPr>
            </a:lvl1pPr>
          </a:lstStyle>
          <a:p>
            <a:r>
              <a:rPr lang="en-GB"/>
              <a:t>© 2010 Moore Stephens LLP</a:t>
            </a:r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719138" y="3514725"/>
            <a:ext cx="7700962" cy="611188"/>
          </a:xfrm>
        </p:spPr>
        <p:txBody>
          <a:bodyPr/>
          <a:lstStyle>
            <a:lvl1pPr marL="0" indent="0">
              <a:lnSpc>
                <a:spcPts val="4500"/>
              </a:lnSpc>
              <a:buFontTx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můžete upravit styl předlohy.</a:t>
            </a:r>
            <a:endParaRPr lang="en-GB"/>
          </a:p>
        </p:txBody>
      </p:sp>
      <p:sp>
        <p:nvSpPr>
          <p:cNvPr id="13" name="Subtitle 2"/>
          <p:cNvSpPr txBox="1">
            <a:spLocks/>
          </p:cNvSpPr>
          <p:nvPr/>
        </p:nvSpPr>
        <p:spPr bwMode="auto">
          <a:xfrm>
            <a:off x="4572000" y="6137275"/>
            <a:ext cx="385762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buClr>
                <a:schemeClr val="accent1"/>
              </a:buClr>
              <a:buFont typeface="Arial" charset="0"/>
              <a:buNone/>
            </a:pPr>
            <a:r>
              <a:rPr lang="en-GB" sz="800">
                <a:solidFill>
                  <a:schemeClr val="bg1"/>
                </a:solidFill>
              </a:rPr>
              <a:t>PRECISE. PROVEN. PERFORMANCE.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19138" y="1700213"/>
            <a:ext cx="3773487" cy="442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700213"/>
            <a:ext cx="3775075" cy="442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TextovéPole 3"/>
          <p:cNvSpPr txBox="1"/>
          <p:nvPr userDrawn="1"/>
        </p:nvSpPr>
        <p:spPr>
          <a:xfrm rot="5400000">
            <a:off x="-330061" y="5450740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aseline="0" noProof="0" dirty="0" err="1"/>
              <a:t>Strana</a:t>
            </a:r>
            <a:r>
              <a:rPr lang="en-US" sz="1200" baseline="0" noProof="0" dirty="0"/>
              <a:t> </a:t>
            </a:r>
            <a:fld id="{50602BAE-2E1B-4C0D-9AFD-2539BD7D9AEA}" type="slidenum">
              <a:rPr lang="en-US" sz="1200" baseline="0" noProof="0" smtClean="0"/>
              <a:pPr algn="r"/>
              <a:t>‹#›</a:t>
            </a:fld>
            <a:endParaRPr lang="en-US" sz="1200" baseline="0" noProof="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96050" y="358775"/>
            <a:ext cx="1924050" cy="576738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19138" y="358775"/>
            <a:ext cx="5624512" cy="576738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TextovéPole 3"/>
          <p:cNvSpPr txBox="1"/>
          <p:nvPr userDrawn="1"/>
        </p:nvSpPr>
        <p:spPr>
          <a:xfrm rot="5400000">
            <a:off x="-330061" y="5450740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aseline="0" noProof="0" dirty="0" err="1"/>
              <a:t>Strana</a:t>
            </a:r>
            <a:r>
              <a:rPr lang="en-US" sz="1200" baseline="0" noProof="0" dirty="0"/>
              <a:t> </a:t>
            </a:r>
            <a:fld id="{50602BAE-2E1B-4C0D-9AFD-2539BD7D9AEA}" type="slidenum">
              <a:rPr lang="en-US" sz="1200" baseline="0" noProof="0" smtClean="0"/>
              <a:pPr algn="r"/>
              <a:t>‹#›</a:t>
            </a:fld>
            <a:endParaRPr lang="en-US" sz="1200" baseline="0" noProof="0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© 2010 Moore Stephens LLP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© 2010 Moore Stephens LLP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© 2010 Moore Stephens LLP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19138" y="3511550"/>
            <a:ext cx="3773487" cy="611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3511550"/>
            <a:ext cx="3775075" cy="611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© 2010 Moore Stephens LLP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© 2010 Moore Stephens LLP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© 2010 Moore Stephens LLP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© 2010 Moore Stephens LLP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© 2010 Moore Stephens LLP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© 2010 Moore Stephens LLP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© 2010 Moore Stephens LLP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96050" y="2949575"/>
            <a:ext cx="1924050" cy="1173163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19138" y="2949575"/>
            <a:ext cx="5624512" cy="1173163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© 2010 Moore Stephens LLP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000000"/>
                </a:solidFill>
              </a:rPr>
              <a:t>© 2010 Moore Stephens LLP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19138" y="3511550"/>
            <a:ext cx="3773487" cy="611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3511550"/>
            <a:ext cx="3775075" cy="611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000000"/>
                </a:solidFill>
              </a:rPr>
              <a:t>© 2010 Moore Stephens LLP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000000"/>
                </a:solidFill>
              </a:rPr>
              <a:t>© 2010 Moore Stephens LLP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000000"/>
                </a:solidFill>
              </a:rPr>
              <a:t>© 2010 Moore Stephens LLP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000000"/>
                </a:solidFill>
              </a:rPr>
              <a:t>© 2010 Moore Stephens LLP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000000"/>
                </a:solidFill>
              </a:rPr>
              <a:t>© 2010 Moore Stephens LLP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000000"/>
                </a:solidFill>
              </a:rPr>
              <a:t>© 2010 Moore Stephens LLP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000000"/>
                </a:solidFill>
              </a:rPr>
              <a:t>© 2010 Moore Stephens LLP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96050" y="2949575"/>
            <a:ext cx="1924050" cy="1173163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19138" y="2949575"/>
            <a:ext cx="5624512" cy="1173163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>
                <a:solidFill>
                  <a:srgbClr val="000000"/>
                </a:solidFill>
              </a:rPr>
              <a:t>© 2010 Moore Stephens LLP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27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358775" y="360363"/>
            <a:ext cx="8421688" cy="1079500"/>
          </a:xfrm>
          <a:prstGeom prst="rect">
            <a:avLst/>
          </a:prstGeom>
          <a:noFill/>
          <a:ln w="12700" algn="ctr">
            <a:solidFill>
              <a:schemeClr val="tx2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lt1"/>
              </a:solidFill>
              <a:latin typeface="+mn-lt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358775"/>
            <a:ext cx="6513512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  <a:endParaRPr lang="en-GB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1700213"/>
            <a:ext cx="7700962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7" name="TextovéPole 6"/>
          <p:cNvSpPr txBox="1"/>
          <p:nvPr userDrawn="1"/>
        </p:nvSpPr>
        <p:spPr>
          <a:xfrm>
            <a:off x="7524328" y="6525344"/>
            <a:ext cx="1368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>
                <a:solidFill>
                  <a:schemeClr val="bg1">
                    <a:lumMod val="50000"/>
                  </a:schemeClr>
                </a:solidFill>
              </a:rPr>
              <a:t>strana </a:t>
            </a:r>
            <a:fld id="{CDAB71A2-2226-4B38-9847-8B0462841F44}" type="slidenum">
              <a:rPr lang="cs-CZ" sz="1200" smtClean="0">
                <a:solidFill>
                  <a:schemeClr val="bg1">
                    <a:lumMod val="50000"/>
                  </a:schemeClr>
                </a:solidFill>
              </a:rPr>
              <a:pPr algn="r"/>
              <a:t>‹#›</a:t>
            </a:fld>
            <a:endParaRPr lang="cs-CZ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 userDrawn="1"/>
        </p:nvSpPr>
        <p:spPr>
          <a:xfrm>
            <a:off x="323528" y="6525344"/>
            <a:ext cx="2448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sz="1200" dirty="0">
                <a:solidFill>
                  <a:schemeClr val="tx2"/>
                </a:solidFill>
              </a:rPr>
              <a:t>www.</a:t>
            </a:r>
            <a:r>
              <a:rPr lang="cs-CZ" sz="1200" dirty="0" err="1">
                <a:solidFill>
                  <a:schemeClr val="tx2"/>
                </a:solidFill>
              </a:rPr>
              <a:t>moorestephens.cz</a:t>
            </a:r>
            <a:endParaRPr lang="cs-CZ" sz="1200" dirty="0">
              <a:solidFill>
                <a:schemeClr val="tx2"/>
              </a:solidFill>
            </a:endParaRPr>
          </a:p>
        </p:txBody>
      </p:sp>
      <p:pic>
        <p:nvPicPr>
          <p:cNvPr id="10" name="Picture 99" descr="MS_PPT_TextPage3"/>
          <p:cNvPicPr>
            <a:picLocks noChangeAspect="1" noChangeArrowheads="1"/>
          </p:cNvPicPr>
          <p:nvPr userDrawn="1"/>
        </p:nvPicPr>
        <p:blipFill>
          <a:blip r:embed="rId13" cstate="print">
            <a:lum bright="-10000"/>
          </a:blip>
          <a:srcRect b="1666"/>
          <a:stretch>
            <a:fillRect/>
          </a:stretch>
        </p:blipFill>
        <p:spPr bwMode="auto">
          <a:xfrm>
            <a:off x="7370763" y="360363"/>
            <a:ext cx="1411288" cy="108743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724" r:id="rId2"/>
    <p:sldLayoutId id="2147483653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9pPr>
    </p:titleStyle>
    <p:bodyStyle>
      <a:lvl1pPr marL="180975" indent="-180975" algn="l" rtl="0" eaLnBrk="1" fontAlgn="base" hangingPunct="1">
        <a:lnSpc>
          <a:spcPct val="95000"/>
        </a:lnSpc>
        <a:spcBef>
          <a:spcPct val="45000"/>
        </a:spcBef>
        <a:spcAft>
          <a:spcPct val="0"/>
        </a:spcAft>
        <a:buClr>
          <a:schemeClr val="tx2"/>
        </a:buClr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25475" indent="-265113" algn="l" rtl="0" eaLnBrk="1" fontAlgn="base" hangingPunct="1">
        <a:lnSpc>
          <a:spcPct val="95000"/>
        </a:lnSpc>
        <a:spcBef>
          <a:spcPct val="25000"/>
        </a:spcBef>
        <a:spcAft>
          <a:spcPct val="0"/>
        </a:spcAft>
        <a:buClr>
          <a:schemeClr val="tx2"/>
        </a:buClr>
        <a:buFont typeface="Arial" charset="0"/>
        <a:buChar char="–"/>
        <a:defRPr sz="2000">
          <a:solidFill>
            <a:schemeClr val="tx1"/>
          </a:solidFill>
          <a:latin typeface="+mn-lt"/>
        </a:defRPr>
      </a:lvl2pPr>
      <a:lvl3pPr marL="987425" indent="-182563" algn="l" rtl="0" eaLnBrk="1" fontAlgn="base" hangingPunct="1">
        <a:lnSpc>
          <a:spcPct val="95000"/>
        </a:lnSpc>
        <a:spcBef>
          <a:spcPct val="25000"/>
        </a:spcBef>
        <a:spcAft>
          <a:spcPct val="0"/>
        </a:spcAft>
        <a:buClr>
          <a:schemeClr val="tx2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3pPr>
      <a:lvl4pPr marL="1349375" indent="-182563" algn="l" rtl="0" eaLnBrk="1" fontAlgn="base" hangingPunct="1">
        <a:lnSpc>
          <a:spcPct val="95000"/>
        </a:lnSpc>
        <a:spcBef>
          <a:spcPct val="25000"/>
        </a:spcBef>
        <a:spcAft>
          <a:spcPct val="0"/>
        </a:spcAft>
        <a:buClr>
          <a:schemeClr val="tx2"/>
        </a:buClr>
        <a:buFont typeface="Arial" charset="0"/>
        <a:buChar char="–"/>
        <a:defRPr sz="1600">
          <a:solidFill>
            <a:schemeClr val="tx1"/>
          </a:solidFill>
          <a:latin typeface="+mn-lt"/>
        </a:defRPr>
      </a:lvl4pPr>
      <a:lvl5pPr marL="1701800" indent="-173038" algn="l" rtl="0" eaLnBrk="1" fontAlgn="base" hangingPunct="1">
        <a:lnSpc>
          <a:spcPct val="95000"/>
        </a:lnSpc>
        <a:spcBef>
          <a:spcPct val="25000"/>
        </a:spcBef>
        <a:spcAft>
          <a:spcPct val="0"/>
        </a:spcAft>
        <a:buClr>
          <a:schemeClr val="tx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5pPr>
      <a:lvl6pPr marL="2159000" indent="-173038" algn="l" rtl="0" eaLnBrk="1" fontAlgn="base" hangingPunct="1">
        <a:lnSpc>
          <a:spcPct val="95000"/>
        </a:lnSpc>
        <a:spcBef>
          <a:spcPct val="25000"/>
        </a:spcBef>
        <a:spcAft>
          <a:spcPct val="0"/>
        </a:spcAft>
        <a:buClr>
          <a:schemeClr val="tx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616200" indent="-173038" algn="l" rtl="0" eaLnBrk="1" fontAlgn="base" hangingPunct="1">
        <a:lnSpc>
          <a:spcPct val="95000"/>
        </a:lnSpc>
        <a:spcBef>
          <a:spcPct val="25000"/>
        </a:spcBef>
        <a:spcAft>
          <a:spcPct val="0"/>
        </a:spcAft>
        <a:buClr>
          <a:schemeClr val="tx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073400" indent="-173038" algn="l" rtl="0" eaLnBrk="1" fontAlgn="base" hangingPunct="1">
        <a:lnSpc>
          <a:spcPct val="95000"/>
        </a:lnSpc>
        <a:spcBef>
          <a:spcPct val="25000"/>
        </a:spcBef>
        <a:spcAft>
          <a:spcPct val="0"/>
        </a:spcAft>
        <a:buClr>
          <a:schemeClr val="tx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530600" indent="-173038" algn="l" rtl="0" eaLnBrk="1" fontAlgn="base" hangingPunct="1">
        <a:lnSpc>
          <a:spcPct val="95000"/>
        </a:lnSpc>
        <a:spcBef>
          <a:spcPct val="25000"/>
        </a:spcBef>
        <a:spcAft>
          <a:spcPct val="0"/>
        </a:spcAft>
        <a:buClr>
          <a:schemeClr val="tx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58775" y="6137275"/>
            <a:ext cx="8421688" cy="541338"/>
          </a:xfrm>
          <a:prstGeom prst="rect">
            <a:avLst/>
          </a:prstGeom>
          <a:solidFill>
            <a:schemeClr val="tx2"/>
          </a:solidFill>
          <a:ln w="12700" algn="ctr">
            <a:solidFill>
              <a:schemeClr val="tx2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lt1"/>
              </a:solidFill>
              <a:latin typeface="+mn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58775" y="2286000"/>
            <a:ext cx="8421688" cy="3851275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1684" name="Picture 11" descr="MS_Logo_150_rgb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10350" y="720725"/>
            <a:ext cx="18288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Subtitle 2"/>
          <p:cNvSpPr txBox="1">
            <a:spLocks/>
          </p:cNvSpPr>
          <p:nvPr/>
        </p:nvSpPr>
        <p:spPr bwMode="auto">
          <a:xfrm>
            <a:off x="4572000" y="6137275"/>
            <a:ext cx="385762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buClr>
                <a:schemeClr val="accent1"/>
              </a:buClr>
              <a:buFont typeface="Arial" charset="0"/>
              <a:buNone/>
            </a:pPr>
            <a:r>
              <a:rPr lang="en-GB" sz="800">
                <a:solidFill>
                  <a:schemeClr val="bg1"/>
                </a:solidFill>
              </a:rPr>
              <a:t>PRECISE. PROVEN. PERFORMANCE.</a:t>
            </a:r>
          </a:p>
        </p:txBody>
      </p:sp>
      <p:sp>
        <p:nvSpPr>
          <p:cNvPr id="71686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2949575"/>
            <a:ext cx="7700962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71687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19138" y="5951538"/>
            <a:ext cx="3903662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600"/>
            </a:lvl1pPr>
          </a:lstStyle>
          <a:p>
            <a:r>
              <a:rPr lang="en-GB"/>
              <a:t>© 2010 Moore Stephens LLP</a:t>
            </a:r>
          </a:p>
        </p:txBody>
      </p:sp>
      <p:sp>
        <p:nvSpPr>
          <p:cNvPr id="7168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3511550"/>
            <a:ext cx="7700962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dt="0"/>
  <p:txStyles>
    <p:titleStyle>
      <a:lvl1pPr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2pPr>
      <a:lvl3pPr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3pPr>
      <a:lvl4pPr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4pPr>
      <a:lvl5pPr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5pPr>
      <a:lvl6pPr marL="457200"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6pPr>
      <a:lvl7pPr marL="914400"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7pPr>
      <a:lvl8pPr marL="1371600"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8pPr>
      <a:lvl9pPr marL="1828800"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9pPr>
    </p:titleStyle>
    <p:bodyStyle>
      <a:lvl1pPr algn="l" rtl="0" fontAlgn="base">
        <a:lnSpc>
          <a:spcPts val="45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2pPr>
      <a:lvl3pPr marL="1144588" indent="-228600" algn="l" rtl="0" fontAlgn="base">
        <a:spcBef>
          <a:spcPct val="2000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58775" y="6137275"/>
            <a:ext cx="8421688" cy="541338"/>
          </a:xfrm>
          <a:prstGeom prst="rect">
            <a:avLst/>
          </a:prstGeom>
          <a:solidFill>
            <a:schemeClr val="tx2"/>
          </a:solidFill>
          <a:ln w="12700" algn="ctr">
            <a:solidFill>
              <a:schemeClr val="tx2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58775" y="2286000"/>
            <a:ext cx="8421688" cy="2303463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pic>
        <p:nvPicPr>
          <p:cNvPr id="8211" name="Picture 11" descr="MS_Logo_150_rgb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10350" y="720725"/>
            <a:ext cx="18288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Subtitle 2"/>
          <p:cNvSpPr txBox="1">
            <a:spLocks/>
          </p:cNvSpPr>
          <p:nvPr/>
        </p:nvSpPr>
        <p:spPr bwMode="auto">
          <a:xfrm>
            <a:off x="4572000" y="6137275"/>
            <a:ext cx="385762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buClr>
                <a:srgbClr val="711471"/>
              </a:buClr>
              <a:buFont typeface="Arial" charset="0"/>
              <a:buNone/>
            </a:pPr>
            <a:r>
              <a:rPr lang="en-GB" sz="800">
                <a:solidFill>
                  <a:srgbClr val="FFFFFF"/>
                </a:solidFill>
              </a:rPr>
              <a:t>PRECISE. PROVEN. PERFORMANCE.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2949575"/>
            <a:ext cx="7700962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19138" y="5953125"/>
            <a:ext cx="3903662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600"/>
            </a:lvl1pPr>
          </a:lstStyle>
          <a:p>
            <a:r>
              <a:rPr lang="en-GB">
                <a:solidFill>
                  <a:srgbClr val="000000"/>
                </a:solidFill>
              </a:rPr>
              <a:t>© 2010 Moore Stephens LLP</a:t>
            </a:r>
          </a:p>
        </p:txBody>
      </p:sp>
      <p:sp>
        <p:nvSpPr>
          <p:cNvPr id="8204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3511550"/>
            <a:ext cx="7700962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</p:sldLayoutIdLst>
  <p:hf sldNum="0" hdr="0" dt="0"/>
  <p:txStyles>
    <p:titleStyle>
      <a:lvl1pPr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2pPr>
      <a:lvl3pPr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3pPr>
      <a:lvl4pPr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4pPr>
      <a:lvl5pPr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5pPr>
      <a:lvl6pPr marL="457200"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6pPr>
      <a:lvl7pPr marL="914400"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7pPr>
      <a:lvl8pPr marL="1371600"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8pPr>
      <a:lvl9pPr marL="1828800" algn="l" rtl="0" fontAlgn="base">
        <a:lnSpc>
          <a:spcPts val="45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9pPr>
    </p:titleStyle>
    <p:bodyStyle>
      <a:lvl1pPr algn="l" rtl="0" fontAlgn="base">
        <a:lnSpc>
          <a:spcPts val="45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lnSpc>
          <a:spcPts val="4500"/>
        </a:lnSpc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2pPr>
      <a:lvl3pPr marL="1144588" indent="-228600" algn="l" rtl="0" fontAlgn="base">
        <a:lnSpc>
          <a:spcPts val="4500"/>
        </a:lnSpc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3pPr>
      <a:lvl4pPr marL="1600200" indent="-228600" algn="l" rtl="0" fontAlgn="base">
        <a:lnSpc>
          <a:spcPts val="4500"/>
        </a:lnSpc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4pPr>
      <a:lvl5pPr marL="2057400" indent="-228600" algn="l" rtl="0" fontAlgn="base">
        <a:lnSpc>
          <a:spcPts val="4500"/>
        </a:lnSpc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5pPr>
      <a:lvl6pPr marL="2514600" indent="-228600" algn="l" rtl="0" fontAlgn="base">
        <a:lnSpc>
          <a:spcPts val="4500"/>
        </a:lnSpc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6pPr>
      <a:lvl7pPr marL="2971800" indent="-228600" algn="l" rtl="0" fontAlgn="base">
        <a:lnSpc>
          <a:spcPts val="4500"/>
        </a:lnSpc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7pPr>
      <a:lvl8pPr marL="3429000" indent="-228600" algn="l" rtl="0" fontAlgn="base">
        <a:lnSpc>
          <a:spcPts val="4500"/>
        </a:lnSpc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8pPr>
      <a:lvl9pPr marL="3886200" indent="-228600" algn="l" rtl="0" fontAlgn="base">
        <a:lnSpc>
          <a:spcPts val="4500"/>
        </a:lnSpc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9138" y="2949574"/>
            <a:ext cx="7700962" cy="1631553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cs-CZ" sz="2800" dirty="0"/>
              <a:t>Snižování daňové povinnosti (daňová optimalizace) a významné legislativní změny posunující hranice povoleného jednání </a:t>
            </a:r>
            <a:endParaRPr lang="en-GB" sz="2800" dirty="0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719138" y="4797152"/>
            <a:ext cx="7526858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r>
              <a:rPr lang="cs-CZ" sz="2000" b="1" dirty="0">
                <a:solidFill>
                  <a:schemeClr val="bg1"/>
                </a:solidFill>
              </a:rPr>
              <a:t>Martin Tuček</a:t>
            </a:r>
          </a:p>
          <a:p>
            <a:r>
              <a:rPr lang="cs-CZ" sz="2000" dirty="0">
                <a:solidFill>
                  <a:schemeClr val="bg1"/>
                </a:solidFill>
              </a:rPr>
              <a:t>Partner Moore Stephens</a:t>
            </a:r>
          </a:p>
          <a:p>
            <a:r>
              <a:rPr lang="cs-CZ" sz="2000" dirty="0">
                <a:solidFill>
                  <a:schemeClr val="bg1"/>
                </a:solidFill>
              </a:rPr>
              <a:t>Viceprezident Komory daňových poradců ČR                           2018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 bwMode="auto">
          <a:xfrm>
            <a:off x="719138" y="6137275"/>
            <a:ext cx="3906837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>
              <a:buClr>
                <a:schemeClr val="accent1"/>
              </a:buClr>
              <a:buFont typeface="Arial" charset="0"/>
              <a:buNone/>
            </a:pPr>
            <a:r>
              <a:rPr lang="en-GB" sz="1100" b="1" dirty="0">
                <a:solidFill>
                  <a:schemeClr val="bg1"/>
                </a:solidFill>
                <a:cs typeface="Arial" charset="0"/>
              </a:rPr>
              <a:t>www.moorestephens.c</a:t>
            </a:r>
            <a:r>
              <a:rPr lang="cs-CZ" sz="1100" b="1" dirty="0">
                <a:solidFill>
                  <a:schemeClr val="bg1"/>
                </a:solidFill>
                <a:cs typeface="Arial" charset="0"/>
              </a:rPr>
              <a:t>z</a:t>
            </a:r>
            <a:endParaRPr lang="en-GB" sz="1100" b="1" dirty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9138" y="401277"/>
            <a:ext cx="6513512" cy="850035"/>
          </a:xfrm>
        </p:spPr>
        <p:txBody>
          <a:bodyPr/>
          <a:lstStyle/>
          <a:p>
            <a:r>
              <a:rPr lang="cs-CZ" dirty="0"/>
              <a:t>Implementace evropských směrnic ATAD</a:t>
            </a:r>
            <a:br>
              <a:rPr lang="cs-CZ" dirty="0"/>
            </a:br>
            <a:r>
              <a:rPr lang="cs-CZ" dirty="0"/>
              <a:t>do národní daňové legislativy ČR </a:t>
            </a:r>
            <a:r>
              <a:rPr lang="cs-CZ" dirty="0" smtClean="0"/>
              <a:t>2019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Zákon o daních z příjmů</a:t>
            </a:r>
            <a:endParaRPr lang="cs-CZ" dirty="0"/>
          </a:p>
          <a:p>
            <a:pPr lvl="1"/>
            <a:r>
              <a:rPr lang="cs-CZ" dirty="0"/>
              <a:t>omezení uznatelnosti nadměrných výpůjčních výdajů </a:t>
            </a:r>
          </a:p>
          <a:p>
            <a:pPr lvl="2"/>
            <a:r>
              <a:rPr lang="cs-CZ" dirty="0"/>
              <a:t>možnost uplatnit v základu daně výpůjční výdaje pouze do výše 80 mil. Kč nebo 30 % daňové EBITDA (zisk před úroky, zdaněním a odpisy)</a:t>
            </a:r>
          </a:p>
          <a:p>
            <a:pPr lvl="2"/>
            <a:r>
              <a:rPr lang="cs-CZ" dirty="0"/>
              <a:t>neuznatelné výpůjční výdaje lze převést do dalších zdaňovacích období</a:t>
            </a:r>
          </a:p>
          <a:p>
            <a:pPr lvl="1"/>
            <a:r>
              <a:rPr lang="cs-CZ" dirty="0"/>
              <a:t>zdanění při přemístění majetku bez změny vlastnictví (exit tax) </a:t>
            </a:r>
          </a:p>
          <a:p>
            <a:pPr lvl="2"/>
            <a:r>
              <a:rPr lang="cs-CZ" dirty="0"/>
              <a:t>zdanění při přemístění (účetním přeřazení) majetku do stálé provozovny nebo ústředí v zahraničí nebo změně daňového rezidentství, pokud Česká republika v důsledku toho ztratí právo zdanit příjem z budoucího prodeje tohoto majetku</a:t>
            </a:r>
          </a:p>
          <a:p>
            <a:pPr lvl="2"/>
            <a:r>
              <a:rPr lang="cs-CZ" dirty="0"/>
              <a:t>fikce, že došlo k prodeji majetku „sobě samému“ – příjmem je kupní cena, možnost uplatnit výdaje jako při </a:t>
            </a:r>
            <a:r>
              <a:rPr lang="cs-CZ" dirty="0" smtClean="0"/>
              <a:t>prodeji</a:t>
            </a:r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xmlns="" id="{8971996B-1C94-0146-82E6-32521F4CBD6E}"/>
                  </a:ext>
                </a:extLst>
              </p14:cNvPr>
              <p14:cNvContentPartPr/>
              <p14:nvPr/>
            </p14:nvContentPartPr>
            <p14:xfrm>
              <a:off x="5953865" y="123663"/>
              <a:ext cx="33840" cy="540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8971996B-1C94-0146-82E6-32521F4CBD6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38745" y="108543"/>
                <a:ext cx="64440" cy="3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68521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Implementace evropských směrnic ATAD</a:t>
            </a:r>
            <a:br>
              <a:rPr lang="cs-CZ" dirty="0"/>
            </a:br>
            <a:r>
              <a:rPr lang="cs-CZ" dirty="0"/>
              <a:t>do národní daňové legislativy ČR </a:t>
            </a:r>
            <a:r>
              <a:rPr lang="cs-CZ" dirty="0" smtClean="0"/>
              <a:t>2019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Zákon o daních z příjmů</a:t>
            </a:r>
            <a:r>
              <a:rPr lang="cs-CZ" dirty="0" smtClean="0"/>
              <a:t> </a:t>
            </a:r>
            <a:endParaRPr lang="cs-CZ" dirty="0"/>
          </a:p>
          <a:p>
            <a:pPr lvl="1"/>
            <a:r>
              <a:rPr lang="cs-CZ" dirty="0" smtClean="0"/>
              <a:t>zdanění </a:t>
            </a:r>
            <a:r>
              <a:rPr lang="cs-CZ" dirty="0"/>
              <a:t>ovládané zahraniční společnosti (</a:t>
            </a:r>
            <a:r>
              <a:rPr lang="cs-CZ" dirty="0" err="1"/>
              <a:t>controlled</a:t>
            </a:r>
            <a:r>
              <a:rPr lang="cs-CZ" dirty="0"/>
              <a:t> </a:t>
            </a:r>
            <a:r>
              <a:rPr lang="cs-CZ" dirty="0" err="1"/>
              <a:t>foreign</a:t>
            </a:r>
            <a:r>
              <a:rPr lang="cs-CZ" dirty="0"/>
              <a:t> </a:t>
            </a:r>
            <a:r>
              <a:rPr lang="cs-CZ" dirty="0" err="1"/>
              <a:t>company</a:t>
            </a:r>
            <a:r>
              <a:rPr lang="cs-CZ" dirty="0"/>
              <a:t> – CFC </a:t>
            </a:r>
            <a:r>
              <a:rPr lang="cs-CZ" dirty="0" err="1"/>
              <a:t>rules</a:t>
            </a:r>
            <a:r>
              <a:rPr lang="cs-CZ" dirty="0"/>
              <a:t>) </a:t>
            </a:r>
          </a:p>
          <a:p>
            <a:pPr lvl="2"/>
            <a:r>
              <a:rPr lang="cs-CZ" dirty="0"/>
              <a:t>ovládaná zahraniční společnost – má na ní více než 50 % podíl český daňový rezident a nevykonává podstatnou hospodářskou činnost (tzv. prázdné schránky)</a:t>
            </a:r>
          </a:p>
          <a:p>
            <a:pPr lvl="2"/>
            <a:r>
              <a:rPr lang="cs-CZ" dirty="0"/>
              <a:t>příjmy těchto společností se přičítají ovládající společnosti v České republice</a:t>
            </a:r>
          </a:p>
          <a:p>
            <a:pPr lvl="1"/>
            <a:r>
              <a:rPr lang="cs-CZ" dirty="0"/>
              <a:t>důsledky rozdílné právní kvalifikace (hybridní nesoulady) </a:t>
            </a:r>
          </a:p>
          <a:p>
            <a:pPr lvl="2"/>
            <a:r>
              <a:rPr lang="cs-CZ" dirty="0"/>
              <a:t>řešení odlišné právní kvalifikace jedné právní skutečnosti v různých státech</a:t>
            </a:r>
          </a:p>
          <a:p>
            <a:pPr lvl="2"/>
            <a:r>
              <a:rPr lang="cs-CZ" dirty="0"/>
              <a:t>zabraňuje např. tomu, aby určitá transakce byla v jednom státě osvobozena od daně, zatímco ve druhém byla uznatelným výdajem (např. jeden stát ji kvalifikuje jako dividendu, druhý jako platbu úroku</a:t>
            </a:r>
            <a:r>
              <a:rPr lang="cs-CZ" dirty="0" smtClean="0"/>
              <a:t>)</a:t>
            </a:r>
            <a:endParaRPr 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xmlns="" id="{8971996B-1C94-0146-82E6-32521F4CBD6E}"/>
                  </a:ext>
                </a:extLst>
              </p14:cNvPr>
              <p14:cNvContentPartPr/>
              <p14:nvPr/>
            </p14:nvContentPartPr>
            <p14:xfrm>
              <a:off x="5953865" y="123663"/>
              <a:ext cx="33840" cy="540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8971996B-1C94-0146-82E6-32521F4CBD6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38745" y="108543"/>
                <a:ext cx="64440" cy="3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17437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Implementace evropských směrnic </a:t>
            </a:r>
            <a:r>
              <a:rPr lang="cs-CZ" dirty="0" smtClean="0"/>
              <a:t>ATAD</a:t>
            </a:r>
            <a:br>
              <a:rPr lang="cs-CZ" dirty="0" smtClean="0"/>
            </a:br>
            <a:r>
              <a:rPr lang="cs-CZ" dirty="0" smtClean="0"/>
              <a:t>do národní daňové legislativy ČR 2019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9470" y="1700213"/>
            <a:ext cx="7700962" cy="442595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Oznamovací </a:t>
            </a:r>
            <a:r>
              <a:rPr lang="cs-CZ" b="1" dirty="0"/>
              <a:t>povinnost příjmů plynoucích daňovým nerezidentům do zahraničí</a:t>
            </a:r>
            <a:r>
              <a:rPr lang="cs-CZ" dirty="0"/>
              <a:t> </a:t>
            </a:r>
          </a:p>
          <a:p>
            <a:pPr lvl="1"/>
            <a:r>
              <a:rPr lang="cs-CZ" dirty="0"/>
              <a:t>rozšíření dosavadní oznamovací povinnosti o odvedené sražené daně z příjmů plynoucích daňovým nerezidentům do zahraničí i na osvobozené příjmy a příjmy, které podle mezinárodní smlouvy nepodléhají zdanění v České </a:t>
            </a:r>
            <a:r>
              <a:rPr lang="cs-CZ" dirty="0" smtClean="0"/>
              <a:t>republice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Novela zákona o mezinárodní spolupráci při správě daní</a:t>
            </a:r>
          </a:p>
          <a:p>
            <a:pPr lvl="1"/>
            <a:r>
              <a:rPr lang="cs-CZ" dirty="0"/>
              <a:t>novela obsahuje úpravy implementace DAC 2 a DAC 4 a souvisejících mezinárodních dohod v návaznosti na OECD provedené hodnocení implementace, které jsou potřebné zejména z důvodu posunu ve výkladu implementovaných </a:t>
            </a:r>
            <a:r>
              <a:rPr lang="cs-CZ" dirty="0" smtClean="0"/>
              <a:t>předpisů</a:t>
            </a:r>
            <a:endParaRPr lang="cs-CZ" dirty="0"/>
          </a:p>
          <a:p>
            <a:pPr marL="0" indent="0">
              <a:buNone/>
            </a:pPr>
            <a:endParaRPr lang="cs-CZ" alt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xmlns="" id="{8971996B-1C94-0146-82E6-32521F4CBD6E}"/>
                  </a:ext>
                </a:extLst>
              </p14:cNvPr>
              <p14:cNvContentPartPr/>
              <p14:nvPr/>
            </p14:nvContentPartPr>
            <p14:xfrm>
              <a:off x="5953865" y="123663"/>
              <a:ext cx="33840" cy="540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8971996B-1C94-0146-82E6-32521F4CBD6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38745" y="108543"/>
                <a:ext cx="64440" cy="3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40066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Implementace evropských směrnic ATAD</a:t>
            </a:r>
            <a:br>
              <a:rPr lang="cs-CZ" dirty="0"/>
            </a:br>
            <a:r>
              <a:rPr lang="cs-CZ" dirty="0"/>
              <a:t>do národní daňové legislativy ČR 2019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9470" y="1700213"/>
            <a:ext cx="7700962" cy="442595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Novela </a:t>
            </a:r>
            <a:r>
              <a:rPr lang="cs-CZ" b="1" dirty="0"/>
              <a:t>daňového řádu</a:t>
            </a:r>
          </a:p>
          <a:p>
            <a:pPr lvl="1"/>
            <a:r>
              <a:rPr lang="cs-CZ" dirty="0"/>
              <a:t>v rámci novely dochází v návaznosti na evropskou legislativu k explicitnímu doplnění mezi základní zásady správy daní tzv. </a:t>
            </a:r>
            <a:r>
              <a:rPr lang="cs-CZ" b="1" dirty="0">
                <a:solidFill>
                  <a:srgbClr val="FF0000"/>
                </a:solidFill>
              </a:rPr>
              <a:t>zákazu zneužití práva</a:t>
            </a:r>
            <a:r>
              <a:rPr lang="cs-CZ" dirty="0"/>
              <a:t>, který je již dnes dovozován judikaturou i správní praxí</a:t>
            </a:r>
          </a:p>
          <a:p>
            <a:pPr marL="0" indent="0">
              <a:buNone/>
            </a:pPr>
            <a:endParaRPr lang="cs-CZ" altLang="cs-CZ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Rukopis 3">
                <a:extLst>
                  <a:ext uri="{FF2B5EF4-FFF2-40B4-BE49-F238E27FC236}">
                    <a16:creationId xmlns:a16="http://schemas.microsoft.com/office/drawing/2014/main" xmlns="" id="{8971996B-1C94-0146-82E6-32521F4CBD6E}"/>
                  </a:ext>
                </a:extLst>
              </p14:cNvPr>
              <p14:cNvContentPartPr/>
              <p14:nvPr/>
            </p14:nvContentPartPr>
            <p14:xfrm>
              <a:off x="5953865" y="123663"/>
              <a:ext cx="33840" cy="5400"/>
            </p14:xfrm>
          </p:contentPart>
        </mc:Choice>
        <mc:Fallback xmlns="">
          <p:pic>
            <p:nvPicPr>
              <p:cNvPr id="4" name="Rukopis 3">
                <a:extLst>
                  <a:ext uri="{FF2B5EF4-FFF2-40B4-BE49-F238E27FC236}">
                    <a16:creationId xmlns:a16="http://schemas.microsoft.com/office/drawing/2014/main" id="{8971996B-1C94-0146-82E6-32521F4CBD6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38745" y="108543"/>
                <a:ext cx="64440" cy="3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27392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C05501-583B-1246-8CAD-69355C50F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Zneužití práva v české judikatuře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DDDB985-A582-6F4B-8D22-267CFEE91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581" y="1533656"/>
            <a:ext cx="7700962" cy="4425950"/>
          </a:xfrm>
        </p:spPr>
        <p:txBody>
          <a:bodyPr/>
          <a:lstStyle/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V </a:t>
            </a:r>
            <a:r>
              <a:rPr lang="cs-CZ" sz="1800" dirty="0"/>
              <a:t>rozsudku </a:t>
            </a:r>
            <a:r>
              <a:rPr lang="cs-CZ" sz="1800" dirty="0" smtClean="0"/>
              <a:t>ze dne 15. 10. 2015, č. j. 9 </a:t>
            </a:r>
            <a:r>
              <a:rPr lang="cs-CZ" sz="1800" dirty="0" err="1" smtClean="0"/>
              <a:t>Afs</a:t>
            </a:r>
            <a:r>
              <a:rPr lang="cs-CZ" sz="1800" dirty="0" smtClean="0"/>
              <a:t> 57/2015 - 120, NSS vyložil, že se jedná o právní princip, který „[…] plní funkci „</a:t>
            </a:r>
            <a:r>
              <a:rPr lang="cs-CZ" sz="1800" b="1" dirty="0" smtClean="0"/>
              <a:t>záchranné brzdy</a:t>
            </a:r>
            <a:r>
              <a:rPr lang="cs-CZ" sz="1800" dirty="0" smtClean="0"/>
              <a:t>“ pro případ, že konkrétní pravidla by při svém „doslovném“ uplatnění </a:t>
            </a:r>
            <a:r>
              <a:rPr lang="cs-CZ" sz="1800" b="1" dirty="0" smtClean="0"/>
              <a:t>vedla k rozporu s materiální spravedlností</a:t>
            </a:r>
            <a:r>
              <a:rPr lang="cs-CZ" sz="1800" dirty="0" smtClean="0"/>
              <a:t>, neboť jsou využívána v rozporu s podstatou daného práva (jeho smyslem a účelem).“ 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Ústavní soud přitom v </a:t>
            </a:r>
            <a:r>
              <a:rPr lang="cs-CZ" sz="1800" dirty="0" smtClean="0"/>
              <a:t>usnesení ze </a:t>
            </a:r>
            <a:r>
              <a:rPr lang="cs-CZ" sz="1800" dirty="0"/>
              <a:t>dne 6. 8. 2008, </a:t>
            </a:r>
            <a:r>
              <a:rPr lang="cs-CZ" sz="1800" dirty="0" err="1"/>
              <a:t>sp</a:t>
            </a:r>
            <a:r>
              <a:rPr lang="cs-CZ" sz="1800" dirty="0"/>
              <a:t>. zn. II. ÚS 2714/07, dovodil, že „[a]</a:t>
            </a:r>
            <a:r>
              <a:rPr lang="cs-CZ" sz="1800" dirty="0" err="1"/>
              <a:t>čkoliv</a:t>
            </a:r>
            <a:r>
              <a:rPr lang="cs-CZ" sz="1800" dirty="0"/>
              <a:t> finanční právo (</a:t>
            </a:r>
            <a:r>
              <a:rPr lang="cs-CZ" sz="1800" dirty="0" smtClean="0"/>
              <a:t>zde konkrétně </a:t>
            </a:r>
            <a:r>
              <a:rPr lang="cs-CZ" sz="1800" dirty="0"/>
              <a:t>zákon o daních z příjmů a zákon o správě daní a poplatků) institut </a:t>
            </a:r>
            <a:r>
              <a:rPr lang="cs-CZ" sz="1800" dirty="0" smtClean="0"/>
              <a:t>zneužití práva </a:t>
            </a:r>
            <a:r>
              <a:rPr lang="cs-CZ" sz="1800" dirty="0"/>
              <a:t>explicitně nevymezuje, neznamená to, že by v této oblasti ke zneužívání práva či </a:t>
            </a:r>
            <a:r>
              <a:rPr lang="cs-CZ" sz="1800" dirty="0" smtClean="0"/>
              <a:t>jeho </a:t>
            </a:r>
            <a:r>
              <a:rPr lang="cs-CZ" sz="1800" dirty="0"/>
              <a:t>obcházení docházet nemohlo, resp. že by chování, jež vykazuje znaky </a:t>
            </a:r>
            <a:r>
              <a:rPr lang="cs-CZ" sz="1800" dirty="0" smtClean="0"/>
              <a:t>zneužití práva</a:t>
            </a:r>
            <a:r>
              <a:rPr lang="cs-CZ" sz="1800" dirty="0"/>
              <a:t>, nemohlo být za takové označeno, a z toho vyvozovány adekvátní </a:t>
            </a:r>
            <a:r>
              <a:rPr lang="cs-CZ" sz="1800" dirty="0" smtClean="0"/>
              <a:t>právní důsledky</a:t>
            </a:r>
            <a:r>
              <a:rPr lang="cs-CZ" sz="1800" dirty="0"/>
              <a:t>....". </a:t>
            </a:r>
          </a:p>
        </p:txBody>
      </p:sp>
    </p:spTree>
    <p:extLst>
      <p:ext uri="{BB962C8B-B14F-4D97-AF65-F5344CB8AC3E}">
        <p14:creationId xmlns:p14="http://schemas.microsoft.com/office/powerpoint/2010/main" val="3960654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C05501-583B-1246-8CAD-69355C50F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Zneužití práva v české judikatuře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DDDB985-A582-6F4B-8D22-267CFEE91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581" y="1533656"/>
            <a:ext cx="7700962" cy="4425950"/>
          </a:xfrm>
        </p:spPr>
        <p:txBody>
          <a:bodyPr/>
          <a:lstStyle/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Zákaz </a:t>
            </a:r>
            <a:r>
              <a:rPr lang="cs-CZ" sz="1800" dirty="0"/>
              <a:t>zneužití práva v oblasti daňové rozvedl Nejvyšší správní soud v rozsudku </a:t>
            </a:r>
            <a:r>
              <a:rPr lang="cs-CZ" sz="1800" dirty="0" smtClean="0"/>
              <a:t>ze </a:t>
            </a:r>
            <a:r>
              <a:rPr lang="cs-CZ" sz="1800" dirty="0"/>
              <a:t>dne 17. 12. 2007, č. j. 1 </a:t>
            </a:r>
            <a:r>
              <a:rPr lang="cs-CZ" sz="1800" dirty="0" err="1"/>
              <a:t>Afs</a:t>
            </a:r>
            <a:r>
              <a:rPr lang="cs-CZ" sz="1800" dirty="0"/>
              <a:t> 35/2007 - 108, v němž se zdůrazňuje nutnost pečlivě </a:t>
            </a:r>
            <a:r>
              <a:rPr lang="cs-CZ" sz="1800" dirty="0" smtClean="0"/>
              <a:t>rozlišovat </a:t>
            </a:r>
            <a:r>
              <a:rPr lang="cs-CZ" sz="1800" dirty="0"/>
              <a:t>legitimní a právem aprobovaný postup spočívající </a:t>
            </a:r>
            <a:r>
              <a:rPr lang="cs-CZ" sz="1800" b="1" dirty="0"/>
              <a:t>ve volbě daňově </a:t>
            </a:r>
            <a:r>
              <a:rPr lang="cs-CZ" sz="1800" b="1" dirty="0" smtClean="0"/>
              <a:t>nejvýhodnější </a:t>
            </a:r>
            <a:r>
              <a:rPr lang="cs-CZ" sz="1800" b="1" dirty="0"/>
              <a:t>alternativy z různých v úvahu přicházejících možností</a:t>
            </a:r>
            <a:r>
              <a:rPr lang="cs-CZ" sz="1800" dirty="0"/>
              <a:t>, jež mají svůj </a:t>
            </a:r>
            <a:r>
              <a:rPr lang="cs-CZ" sz="1800" b="1" dirty="0" smtClean="0"/>
              <a:t>samostatný </a:t>
            </a:r>
            <a:r>
              <a:rPr lang="cs-CZ" sz="1800" b="1" dirty="0"/>
              <a:t>smysl</a:t>
            </a:r>
            <a:r>
              <a:rPr lang="cs-CZ" sz="1800" dirty="0"/>
              <a:t>, od situace, kdy právě </a:t>
            </a:r>
            <a:r>
              <a:rPr lang="cs-CZ" sz="1800" b="1" dirty="0"/>
              <a:t>jediným smyslem</a:t>
            </a:r>
            <a:r>
              <a:rPr lang="cs-CZ" sz="1800" dirty="0"/>
              <a:t> dané činnosti či transakce je </a:t>
            </a:r>
            <a:r>
              <a:rPr lang="cs-CZ" sz="1800" b="1" dirty="0" smtClean="0"/>
              <a:t>získání </a:t>
            </a:r>
            <a:r>
              <a:rPr lang="cs-CZ" sz="1800" b="1" dirty="0"/>
              <a:t>nelegitimního daňového zvýhodnění. </a:t>
            </a:r>
            <a:r>
              <a:rPr lang="cs-CZ" sz="1800" dirty="0"/>
              <a:t>V druhém případě se totiž jedná o chování </a:t>
            </a:r>
            <a:r>
              <a:rPr lang="cs-CZ" sz="1800" dirty="0" smtClean="0"/>
              <a:t>zdánlivě </a:t>
            </a:r>
            <a:r>
              <a:rPr lang="cs-CZ" sz="1800" dirty="0"/>
              <a:t>dovolené, které má však ve skutečnosti povahu chování protiprávního a </a:t>
            </a:r>
            <a:r>
              <a:rPr lang="cs-CZ" sz="1800" dirty="0" smtClean="0"/>
              <a:t>za určitých </a:t>
            </a:r>
            <a:r>
              <a:rPr lang="cs-CZ" sz="1800" dirty="0"/>
              <a:t>okolností může nabýt povahy zneužití veřejného subjektivního práva daňového </a:t>
            </a:r>
            <a:r>
              <a:rPr lang="cs-CZ" sz="1800" dirty="0" smtClean="0"/>
              <a:t>subjektu</a:t>
            </a:r>
            <a:r>
              <a:rPr lang="cs-CZ" sz="1800" dirty="0"/>
              <a:t>, jemuž nemůže být ve správním soudnictví poskytnuta ochrana.....". </a:t>
            </a:r>
          </a:p>
          <a:p>
            <a:pPr marL="0" indent="0">
              <a:buNone/>
            </a:pPr>
            <a:r>
              <a:rPr lang="cs-CZ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71659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C05501-583B-1246-8CAD-69355C50F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Běžný akviziční postup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971600" y="3014689"/>
            <a:ext cx="1368152" cy="79208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Banka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148064" y="3068960"/>
            <a:ext cx="1944216" cy="79208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Kupující</a:t>
            </a:r>
            <a:endParaRPr lang="cs-CZ" dirty="0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2411760" y="3410733"/>
            <a:ext cx="2592288" cy="0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555776" y="349171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Úvěr na koupi podílů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169686" y="4653136"/>
            <a:ext cx="3456384" cy="135289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Prosperující firma</a:t>
            </a:r>
            <a:br>
              <a:rPr lang="cs-CZ" dirty="0" smtClean="0"/>
            </a:br>
            <a:r>
              <a:rPr lang="cs-CZ" dirty="0" smtClean="0"/>
              <a:t>platí daň z příjmů</a:t>
            </a:r>
            <a:endParaRPr lang="cs-CZ" dirty="0"/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6084168" y="4005064"/>
            <a:ext cx="0" cy="504056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6156176" y="404582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Nákup 100% podílu</a:t>
            </a:r>
            <a:endParaRPr lang="cs-CZ" dirty="0"/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872" y="4186743"/>
            <a:ext cx="1527394" cy="1872208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312" y="2130422"/>
            <a:ext cx="864096" cy="1730626"/>
          </a:xfrm>
          <a:prstGeom prst="rect">
            <a:avLst/>
          </a:prstGeom>
        </p:spPr>
      </p:pic>
      <p:sp>
        <p:nvSpPr>
          <p:cNvPr id="30" name="TextovéPole 29"/>
          <p:cNvSpPr txBox="1"/>
          <p:nvPr/>
        </p:nvSpPr>
        <p:spPr>
          <a:xfrm>
            <a:off x="3779912" y="1628061"/>
            <a:ext cx="33339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Úroky z úvěru nejsou daňově uznatelné</a:t>
            </a:r>
            <a:r>
              <a:rPr lang="cs-CZ" dirty="0" smtClean="0"/>
              <a:t> protože,</a:t>
            </a:r>
            <a:br>
              <a:rPr lang="cs-CZ" dirty="0" smtClean="0"/>
            </a:br>
            <a:r>
              <a:rPr lang="cs-CZ" dirty="0" smtClean="0"/>
              <a:t>výnosy z podílů na zisku jsou od daně z příjmů osvobozené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077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C05501-583B-1246-8CAD-69355C50F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Běžný akviziční postup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899592" y="4149080"/>
            <a:ext cx="1368152" cy="79208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Banka</a:t>
            </a:r>
            <a:endParaRPr lang="cs-CZ" dirty="0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2591780" y="4437112"/>
            <a:ext cx="2592288" cy="0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618377" y="454512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Úvěr na koupi podílů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508104" y="2204864"/>
            <a:ext cx="3233127" cy="388246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Kupující</a:t>
            </a:r>
            <a:br>
              <a:rPr lang="cs-CZ" dirty="0" smtClean="0"/>
            </a:br>
            <a:r>
              <a:rPr lang="cs-CZ" dirty="0" smtClean="0"/>
              <a:t>+</a:t>
            </a:r>
            <a:br>
              <a:rPr lang="cs-CZ" dirty="0" smtClean="0"/>
            </a:br>
            <a:r>
              <a:rPr lang="cs-CZ" dirty="0" smtClean="0"/>
              <a:t>Prosperující firma</a:t>
            </a:r>
            <a:br>
              <a:rPr lang="cs-CZ" dirty="0" smtClean="0"/>
            </a:br>
            <a:r>
              <a:rPr lang="cs-CZ" dirty="0" smtClean="0"/>
              <a:t>=</a:t>
            </a:r>
            <a:br>
              <a:rPr lang="cs-CZ" dirty="0" smtClean="0"/>
            </a:br>
            <a:r>
              <a:rPr lang="cs-CZ" dirty="0" smtClean="0"/>
              <a:t>odvádí daně v ČR</a:t>
            </a:r>
          </a:p>
          <a:p>
            <a:pPr algn="ctr"/>
            <a:r>
              <a:rPr lang="cs-CZ" dirty="0"/>
              <a:t>ú</a:t>
            </a:r>
            <a:r>
              <a:rPr lang="cs-CZ" dirty="0" smtClean="0"/>
              <a:t>roky z úvěru nákladem</a:t>
            </a:r>
            <a:endParaRPr lang="cs-CZ" dirty="0"/>
          </a:p>
        </p:txBody>
      </p:sp>
      <p:pic>
        <p:nvPicPr>
          <p:cNvPr id="29" name="Obrázek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8577" y="2204864"/>
            <a:ext cx="864096" cy="1730626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5481948" y="162880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Sloučení společností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5883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C05501-583B-1246-8CAD-69355C50F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Běžné schéma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971600" y="3014689"/>
            <a:ext cx="1368152" cy="77435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Podnik ve skupině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4499992" y="1757105"/>
            <a:ext cx="3456384" cy="135289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Prosperující firma</a:t>
            </a:r>
            <a:br>
              <a:rPr lang="cs-CZ" dirty="0" smtClean="0"/>
            </a:br>
            <a:r>
              <a:rPr lang="cs-CZ" dirty="0" smtClean="0"/>
              <a:t>platí daň z příjmů v ČR</a:t>
            </a:r>
            <a:endParaRPr lang="cs-CZ" dirty="0"/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1653000" y="2626057"/>
            <a:ext cx="0" cy="298887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3978242"/>
            <a:ext cx="1368152" cy="820357"/>
          </a:xfrm>
          <a:prstGeom prst="rect">
            <a:avLst/>
          </a:prstGeom>
        </p:spPr>
      </p:pic>
      <p:sp>
        <p:nvSpPr>
          <p:cNvPr id="18" name="Obdélník 17"/>
          <p:cNvSpPr/>
          <p:nvPr/>
        </p:nvSpPr>
        <p:spPr>
          <a:xfrm>
            <a:off x="968924" y="1757105"/>
            <a:ext cx="1368152" cy="77435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Podnik ve skupině</a:t>
            </a:r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2411760" y="2194009"/>
            <a:ext cx="2016224" cy="108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2698454" y="2346791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Podíl 100%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9202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C05501-583B-1246-8CAD-69355C50F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Zakázané schéma – </a:t>
            </a:r>
            <a:r>
              <a:rPr lang="cs-CZ" smtClean="0"/>
              <a:t>zneužití práva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971600" y="3014689"/>
            <a:ext cx="1368152" cy="77435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Podnik ve skupině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148064" y="3068960"/>
            <a:ext cx="1944216" cy="79208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Kupující</a:t>
            </a:r>
            <a:endParaRPr lang="cs-CZ" dirty="0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2411760" y="3410733"/>
            <a:ext cx="2592288" cy="0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555776" y="349171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Úvěr na koupi podílů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169686" y="4653136"/>
            <a:ext cx="3456384" cy="135289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Prosperující firma</a:t>
            </a:r>
            <a:br>
              <a:rPr lang="cs-CZ" dirty="0" smtClean="0"/>
            </a:br>
            <a:r>
              <a:rPr lang="cs-CZ" dirty="0" smtClean="0"/>
              <a:t>platí daň z příjmů v ČR</a:t>
            </a:r>
            <a:endParaRPr lang="cs-CZ" dirty="0"/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1653000" y="2626057"/>
            <a:ext cx="0" cy="298887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6144215" y="3991563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Nákup 100% podílu od podniku ve skupině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056811" y="1598601"/>
            <a:ext cx="33339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Úroky z úvěru nejsou daňově uznatelné protože,</a:t>
            </a:r>
            <a:br>
              <a:rPr lang="cs-CZ" dirty="0" smtClean="0"/>
            </a:br>
            <a:r>
              <a:rPr lang="cs-CZ" dirty="0" smtClean="0"/>
              <a:t>výnosy z podílů na zisku jsou od daně z příjmů osvobozené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896" y="4054176"/>
            <a:ext cx="1296144" cy="197496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3978242"/>
            <a:ext cx="1368152" cy="820357"/>
          </a:xfrm>
          <a:prstGeom prst="rect">
            <a:avLst/>
          </a:prstGeom>
        </p:spPr>
      </p:pic>
      <p:sp>
        <p:nvSpPr>
          <p:cNvPr id="18" name="Obdélník 17"/>
          <p:cNvSpPr/>
          <p:nvPr/>
        </p:nvSpPr>
        <p:spPr>
          <a:xfrm>
            <a:off x="968924" y="1767075"/>
            <a:ext cx="1368152" cy="77435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Podnik ve skupině</a:t>
            </a:r>
            <a:endParaRPr lang="cs-CZ" dirty="0"/>
          </a:p>
        </p:txBody>
      </p:sp>
      <p:cxnSp>
        <p:nvCxnSpPr>
          <p:cNvPr id="20" name="Přímá spojnice se šipkou 19"/>
          <p:cNvCxnSpPr/>
          <p:nvPr/>
        </p:nvCxnSpPr>
        <p:spPr>
          <a:xfrm>
            <a:off x="6012160" y="3978242"/>
            <a:ext cx="0" cy="602886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Obrázek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8304" y="2474300"/>
            <a:ext cx="900100" cy="1371506"/>
          </a:xfrm>
          <a:prstGeom prst="rect">
            <a:avLst/>
          </a:prstGeom>
        </p:spPr>
      </p:pic>
      <p:cxnSp>
        <p:nvCxnSpPr>
          <p:cNvPr id="6" name="Přímá spojnice se šipkou 5"/>
          <p:cNvCxnSpPr>
            <a:endCxn id="9" idx="3"/>
          </p:cNvCxnSpPr>
          <p:nvPr/>
        </p:nvCxnSpPr>
        <p:spPr>
          <a:xfrm>
            <a:off x="2411760" y="2204864"/>
            <a:ext cx="2564576" cy="8632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2400471" y="2744924"/>
            <a:ext cx="2575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Založení nové společnosti podíl 100%</a:t>
            </a:r>
            <a:endParaRPr lang="cs-CZ" dirty="0"/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427" y="1777044"/>
            <a:ext cx="593408" cy="90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272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C05501-583B-1246-8CAD-69355C50F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Zakázané schéma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971600" y="3014689"/>
            <a:ext cx="1368152" cy="77435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Podnik ve skupině</a:t>
            </a:r>
            <a:endParaRPr lang="cs-CZ" dirty="0"/>
          </a:p>
        </p:txBody>
      </p:sp>
      <p:cxnSp>
        <p:nvCxnSpPr>
          <p:cNvPr id="16" name="Přímá spojnice se šipkou 15"/>
          <p:cNvCxnSpPr/>
          <p:nvPr/>
        </p:nvCxnSpPr>
        <p:spPr>
          <a:xfrm flipV="1">
            <a:off x="2411760" y="3401865"/>
            <a:ext cx="2808312" cy="8868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555776" y="349171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Úvěr na koupi podílů</a:t>
            </a:r>
            <a:endParaRPr lang="cs-CZ" dirty="0"/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1653000" y="2626057"/>
            <a:ext cx="0" cy="298887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3978242"/>
            <a:ext cx="1368152" cy="820357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1788547"/>
            <a:ext cx="900100" cy="1371506"/>
          </a:xfrm>
          <a:prstGeom prst="rect">
            <a:avLst/>
          </a:prstGeom>
        </p:spPr>
      </p:pic>
      <p:sp>
        <p:nvSpPr>
          <p:cNvPr id="18" name="Obdélník 17"/>
          <p:cNvSpPr/>
          <p:nvPr/>
        </p:nvSpPr>
        <p:spPr>
          <a:xfrm>
            <a:off x="968924" y="1767075"/>
            <a:ext cx="1368152" cy="77435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Podnik ve skupině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5508104" y="2204864"/>
            <a:ext cx="3233127" cy="388246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Kupující</a:t>
            </a:r>
            <a:br>
              <a:rPr lang="cs-CZ" dirty="0" smtClean="0"/>
            </a:br>
            <a:r>
              <a:rPr lang="cs-CZ" dirty="0" smtClean="0"/>
              <a:t>+</a:t>
            </a:r>
            <a:br>
              <a:rPr lang="cs-CZ" dirty="0" smtClean="0"/>
            </a:br>
            <a:r>
              <a:rPr lang="cs-CZ" dirty="0" smtClean="0"/>
              <a:t>Prosperující firma</a:t>
            </a:r>
            <a:br>
              <a:rPr lang="cs-CZ" dirty="0" smtClean="0"/>
            </a:br>
            <a:r>
              <a:rPr lang="cs-CZ" dirty="0" smtClean="0"/>
              <a:t>=</a:t>
            </a:r>
            <a:br>
              <a:rPr lang="cs-CZ" dirty="0" smtClean="0"/>
            </a:br>
            <a:r>
              <a:rPr lang="cs-CZ" b="1" dirty="0" smtClean="0">
                <a:solidFill>
                  <a:srgbClr val="FF0000"/>
                </a:solidFill>
              </a:rPr>
              <a:t>neodvádí daně v ČR</a:t>
            </a:r>
          </a:p>
          <a:p>
            <a:pPr algn="ctr"/>
            <a:r>
              <a:rPr lang="cs-CZ" dirty="0"/>
              <a:t>ú</a:t>
            </a:r>
            <a:r>
              <a:rPr lang="cs-CZ" dirty="0" smtClean="0"/>
              <a:t>roky z úvěru nákladem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481948" y="162880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Sloučení společností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68924" y="5041864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Úroky nejsou zdaněny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1253" y="1813466"/>
            <a:ext cx="900100" cy="1371506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563888" y="2348880"/>
            <a:ext cx="25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5439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C05501-583B-1246-8CAD-69355C50F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Zneužití práva v české judikatuře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DDDB985-A582-6F4B-8D22-267CFEE91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595338"/>
            <a:ext cx="7700962" cy="4425950"/>
          </a:xfrm>
        </p:spPr>
        <p:txBody>
          <a:bodyPr/>
          <a:lstStyle/>
          <a:p>
            <a:pPr marL="0" indent="0">
              <a:buNone/>
            </a:pPr>
            <a:r>
              <a:rPr lang="cs-CZ" sz="1800" dirty="0"/>
              <a:t>Nákup podílu na úvěr ve </a:t>
            </a:r>
            <a:r>
              <a:rPr lang="cs-CZ" sz="1800" dirty="0" smtClean="0"/>
              <a:t>skupině CTP a následná fúze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800" dirty="0" smtClean="0"/>
              <a:t>Rozsudky NSS ČR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800" dirty="0" smtClean="0"/>
              <a:t>9 </a:t>
            </a:r>
            <a:r>
              <a:rPr lang="cs-CZ" sz="1800" dirty="0" err="1"/>
              <a:t>Afs</a:t>
            </a:r>
            <a:r>
              <a:rPr lang="cs-CZ" sz="1800" dirty="0"/>
              <a:t> 57/2015-120 ze dne </a:t>
            </a:r>
            <a:r>
              <a:rPr lang="cs-CZ" sz="1800" dirty="0" smtClean="0"/>
              <a:t>15.10.2015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800" dirty="0" smtClean="0"/>
              <a:t>9 </a:t>
            </a:r>
            <a:r>
              <a:rPr lang="cs-CZ" sz="1800" dirty="0" err="1" smtClean="0"/>
              <a:t>Afs</a:t>
            </a:r>
            <a:r>
              <a:rPr lang="cs-CZ" sz="1800" dirty="0" smtClean="0"/>
              <a:t> 56/2015-117 </a:t>
            </a:r>
            <a:r>
              <a:rPr lang="cs-CZ" sz="1800" dirty="0"/>
              <a:t>ze dne 21.10.2015 </a:t>
            </a:r>
            <a:endParaRPr lang="cs-CZ" sz="18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800" dirty="0" smtClean="0"/>
              <a:t>9 </a:t>
            </a:r>
            <a:r>
              <a:rPr lang="cs-CZ" sz="1800" dirty="0" err="1"/>
              <a:t>Afs</a:t>
            </a:r>
            <a:r>
              <a:rPr lang="cs-CZ" sz="1800" dirty="0"/>
              <a:t> 58/2015-127 ze dne 29.10.2015</a:t>
            </a:r>
            <a:r>
              <a:rPr lang="cs-CZ" sz="1800" dirty="0" smtClean="0"/>
              <a:t>,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800" dirty="0" smtClean="0"/>
              <a:t>1 </a:t>
            </a:r>
            <a:r>
              <a:rPr lang="cs-CZ" sz="1800" dirty="0" err="1"/>
              <a:t>Afs</a:t>
            </a:r>
            <a:r>
              <a:rPr lang="cs-CZ" sz="1800" dirty="0"/>
              <a:t> </a:t>
            </a:r>
            <a:r>
              <a:rPr lang="cs-CZ" sz="1800" dirty="0" smtClean="0"/>
              <a:t>56/2015-67 </a:t>
            </a:r>
            <a:r>
              <a:rPr lang="cs-CZ" sz="1800" dirty="0"/>
              <a:t>ze dne </a:t>
            </a:r>
            <a:r>
              <a:rPr lang="cs-CZ" sz="1800" dirty="0" smtClean="0"/>
              <a:t>10.11.2015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800" dirty="0" smtClean="0"/>
              <a:t>2 </a:t>
            </a:r>
            <a:r>
              <a:rPr lang="cs-CZ" sz="1800" dirty="0" err="1"/>
              <a:t>Afs</a:t>
            </a:r>
            <a:r>
              <a:rPr lang="cs-CZ" sz="1800" dirty="0"/>
              <a:t> 65/2015-81 ze dne 3.11.2015</a:t>
            </a:r>
            <a:r>
              <a:rPr lang="cs-CZ" sz="1800" dirty="0" smtClean="0"/>
              <a:t>,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800" dirty="0" smtClean="0"/>
              <a:t>4 </a:t>
            </a:r>
            <a:r>
              <a:rPr lang="cs-CZ" sz="1800" dirty="0" err="1"/>
              <a:t>Afs</a:t>
            </a:r>
            <a:r>
              <a:rPr lang="cs-CZ" sz="1800" dirty="0"/>
              <a:t> 62/2015-71 ze dne </a:t>
            </a:r>
            <a:r>
              <a:rPr lang="cs-CZ" sz="1800" dirty="0" smtClean="0"/>
              <a:t>2.12.2015,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800" dirty="0" smtClean="0"/>
              <a:t>3 </a:t>
            </a:r>
            <a:r>
              <a:rPr lang="cs-CZ" sz="1800" dirty="0" err="1"/>
              <a:t>Afs</a:t>
            </a:r>
            <a:r>
              <a:rPr lang="cs-CZ" sz="1800" dirty="0"/>
              <a:t> 53/2015-117 ze dne 13.1.2016 </a:t>
            </a:r>
            <a:endParaRPr lang="cs-CZ" sz="18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1800" dirty="0" smtClean="0"/>
              <a:t>8 </a:t>
            </a:r>
            <a:r>
              <a:rPr lang="cs-CZ" sz="1800" dirty="0" err="1"/>
              <a:t>Afs</a:t>
            </a:r>
            <a:r>
              <a:rPr lang="cs-CZ" sz="1800" dirty="0"/>
              <a:t> 34/2015-71 ze dne 7.6.2016 </a:t>
            </a:r>
          </a:p>
          <a:p>
            <a:pPr marL="0" indent="0">
              <a:buNone/>
            </a:pPr>
            <a:r>
              <a:rPr lang="cs-CZ" sz="1800" dirty="0" smtClean="0"/>
              <a:t>Soud v deklarovaných důvodech ekonomický racionálně odůvodněný smysl nespatřuje. V projednávané věci je pro něj klíčové, že provedená restrukturalizace odehrávající se </a:t>
            </a:r>
            <a:r>
              <a:rPr lang="cs-CZ" sz="1800" b="1" dirty="0" smtClean="0"/>
              <a:t>uvnitř skupiny nevedla ke změně </a:t>
            </a:r>
            <a:r>
              <a:rPr lang="cs-CZ" sz="1800" dirty="0" smtClean="0"/>
              <a:t>vlastnické struktury, k nové akvizici, či např. ke sjednocení managementu a úspoře provozních nákladů, </a:t>
            </a:r>
            <a:r>
              <a:rPr lang="cs-CZ" sz="1800" b="1" dirty="0" smtClean="0"/>
              <a:t>ale k obrovskému zadlužení dosud prosperujícího daňového subjektu  </a:t>
            </a:r>
            <a:endParaRPr lang="cs-CZ" sz="1800" b="1" dirty="0"/>
          </a:p>
        </p:txBody>
      </p:sp>
    </p:spTree>
    <p:extLst>
      <p:ext uri="{BB962C8B-B14F-4D97-AF65-F5344CB8AC3E}">
        <p14:creationId xmlns:p14="http://schemas.microsoft.com/office/powerpoint/2010/main" val="21151220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C05501-583B-1246-8CAD-69355C50F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Článek 6 směrnice ATAD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DDDB985-A582-6F4B-8D22-267CFEE91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581" y="1533656"/>
            <a:ext cx="7700962" cy="442595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Obecné </a:t>
            </a:r>
            <a:r>
              <a:rPr lang="cs-CZ" b="1" dirty="0"/>
              <a:t>pravidlo proti </a:t>
            </a:r>
            <a:r>
              <a:rPr lang="cs-CZ" b="1" dirty="0" smtClean="0"/>
              <a:t>zneužívání daňového režimu</a:t>
            </a:r>
            <a:endParaRPr lang="en-US" b="1" dirty="0"/>
          </a:p>
          <a:p>
            <a:pPr marL="0" indent="0">
              <a:buNone/>
            </a:pPr>
            <a:r>
              <a:rPr lang="en-US" sz="1800" dirty="0"/>
              <a:t>1. </a:t>
            </a:r>
            <a:r>
              <a:rPr lang="cs-CZ" sz="1800" dirty="0"/>
              <a:t>Pro </a:t>
            </a:r>
            <a:r>
              <a:rPr lang="cs-CZ" sz="1800" dirty="0" smtClean="0"/>
              <a:t>účely výpočtu daňové </a:t>
            </a:r>
            <a:r>
              <a:rPr lang="cs-CZ" sz="1800" dirty="0"/>
              <a:t>povinnosti právnických osob </a:t>
            </a:r>
            <a:r>
              <a:rPr lang="cs-CZ" sz="1800" dirty="0" smtClean="0"/>
              <a:t>členský </a:t>
            </a:r>
            <a:r>
              <a:rPr lang="cs-CZ" sz="1800" dirty="0"/>
              <a:t>stát </a:t>
            </a:r>
            <a:r>
              <a:rPr lang="cs-CZ" sz="1800" b="1" dirty="0"/>
              <a:t>nebere v </a:t>
            </a:r>
            <a:r>
              <a:rPr lang="cs-CZ" sz="1800" b="1" dirty="0" smtClean="0"/>
              <a:t>úvahu </a:t>
            </a:r>
            <a:r>
              <a:rPr lang="cs-CZ" sz="1800" b="1" dirty="0"/>
              <a:t>operaci nebo sled </a:t>
            </a:r>
            <a:r>
              <a:rPr lang="cs-CZ" sz="1800" b="1" dirty="0" smtClean="0"/>
              <a:t>operací</a:t>
            </a:r>
            <a:r>
              <a:rPr lang="cs-CZ" sz="1800" dirty="0" smtClean="0"/>
              <a:t>, které </a:t>
            </a:r>
            <a:r>
              <a:rPr lang="cs-CZ" sz="1800" dirty="0"/>
              <a:t>s </a:t>
            </a:r>
            <a:r>
              <a:rPr lang="cs-CZ" sz="1800" dirty="0" smtClean="0"/>
              <a:t>přihlédnutím </a:t>
            </a:r>
            <a:r>
              <a:rPr lang="cs-CZ" sz="1800" dirty="0"/>
              <a:t>ke </a:t>
            </a:r>
            <a:r>
              <a:rPr lang="cs-CZ" sz="1800" dirty="0" smtClean="0"/>
              <a:t>všem příslušným skutečnostem </a:t>
            </a:r>
            <a:r>
              <a:rPr lang="cs-CZ" sz="1800" dirty="0"/>
              <a:t>a okolnostem </a:t>
            </a:r>
            <a:r>
              <a:rPr lang="cs-CZ" sz="1800" b="1" dirty="0"/>
              <a:t>nejsou </a:t>
            </a:r>
            <a:r>
              <a:rPr lang="cs-CZ" sz="1800" b="1" dirty="0" smtClean="0"/>
              <a:t>skutečné</a:t>
            </a:r>
            <a:r>
              <a:rPr lang="cs-CZ" sz="1800" dirty="0" smtClean="0"/>
              <a:t>, neboť </a:t>
            </a:r>
            <a:r>
              <a:rPr lang="cs-CZ" sz="1800" dirty="0" smtClean="0">
                <a:solidFill>
                  <a:srgbClr val="0000FF"/>
                </a:solidFill>
              </a:rPr>
              <a:t>hlavním důvodem </a:t>
            </a:r>
            <a:r>
              <a:rPr lang="cs-CZ" sz="1800" dirty="0">
                <a:solidFill>
                  <a:srgbClr val="0000FF"/>
                </a:solidFill>
              </a:rPr>
              <a:t>nebo </a:t>
            </a:r>
            <a:r>
              <a:rPr lang="cs-CZ" sz="1800" dirty="0" smtClean="0">
                <a:solidFill>
                  <a:srgbClr val="0000FF"/>
                </a:solidFill>
              </a:rPr>
              <a:t>jedním </a:t>
            </a:r>
            <a:r>
              <a:rPr lang="cs-CZ" sz="1800" dirty="0">
                <a:solidFill>
                  <a:srgbClr val="0000FF"/>
                </a:solidFill>
              </a:rPr>
              <a:t>z </a:t>
            </a:r>
            <a:r>
              <a:rPr lang="cs-CZ" sz="1800" dirty="0" smtClean="0">
                <a:solidFill>
                  <a:srgbClr val="0000FF"/>
                </a:solidFill>
              </a:rPr>
              <a:t>hlavních důvodů</a:t>
            </a:r>
            <a:r>
              <a:rPr lang="cs-CZ" sz="1800" dirty="0" smtClean="0"/>
              <a:t> </a:t>
            </a:r>
            <a:r>
              <a:rPr lang="cs-CZ" sz="1800" dirty="0"/>
              <a:t>jejich </a:t>
            </a:r>
            <a:r>
              <a:rPr lang="cs-CZ" sz="1800" dirty="0" smtClean="0"/>
              <a:t>uskutečnění </a:t>
            </a:r>
            <a:r>
              <a:rPr lang="cs-CZ" sz="1800" dirty="0"/>
              <a:t>bylo </a:t>
            </a:r>
            <a:r>
              <a:rPr lang="cs-CZ" sz="1800" b="1" dirty="0" smtClean="0"/>
              <a:t>získání daňové </a:t>
            </a:r>
            <a:r>
              <a:rPr lang="cs-CZ" sz="1800" b="1" dirty="0"/>
              <a:t>výhody</a:t>
            </a:r>
            <a:r>
              <a:rPr lang="cs-CZ" sz="1800" dirty="0"/>
              <a:t>, </a:t>
            </a:r>
            <a:r>
              <a:rPr lang="cs-CZ" sz="1800" dirty="0" smtClean="0"/>
              <a:t>která maří předmět </a:t>
            </a:r>
            <a:r>
              <a:rPr lang="cs-CZ" sz="1800" dirty="0"/>
              <a:t>nebo </a:t>
            </a:r>
            <a:r>
              <a:rPr lang="cs-CZ" sz="1800" dirty="0" smtClean="0"/>
              <a:t>účel příslušného daňového </a:t>
            </a:r>
            <a:r>
              <a:rPr lang="cs-CZ" sz="1800" dirty="0"/>
              <a:t>práva. Operace se </a:t>
            </a:r>
            <a:r>
              <a:rPr lang="cs-CZ" sz="1800" dirty="0" smtClean="0"/>
              <a:t>může </a:t>
            </a:r>
            <a:r>
              <a:rPr lang="cs-CZ" sz="1800" dirty="0"/>
              <a:t>skládat z </a:t>
            </a:r>
            <a:r>
              <a:rPr lang="cs-CZ" sz="1800" dirty="0" smtClean="0"/>
              <a:t>více kroků </a:t>
            </a:r>
            <a:r>
              <a:rPr lang="cs-CZ" sz="1800" dirty="0"/>
              <a:t>nebo </a:t>
            </a:r>
            <a:r>
              <a:rPr lang="cs-CZ" sz="1800" dirty="0" smtClean="0"/>
              <a:t>částí.</a:t>
            </a:r>
            <a:endParaRPr lang="en-US" sz="1800" dirty="0"/>
          </a:p>
          <a:p>
            <a:pPr marL="0" indent="0">
              <a:buNone/>
            </a:pPr>
            <a:r>
              <a:rPr lang="en-US" sz="1800" dirty="0"/>
              <a:t>2. </a:t>
            </a:r>
            <a:r>
              <a:rPr lang="cs-CZ" sz="1800" dirty="0"/>
              <a:t>Pro </a:t>
            </a:r>
            <a:r>
              <a:rPr lang="cs-CZ" sz="1800" dirty="0" smtClean="0"/>
              <a:t>účely </a:t>
            </a:r>
            <a:r>
              <a:rPr lang="cs-CZ" sz="1800" dirty="0"/>
              <a:t>odstavce 1 se operace nebo sled </a:t>
            </a:r>
            <a:r>
              <a:rPr lang="cs-CZ" sz="1800" dirty="0" smtClean="0"/>
              <a:t>operací nepovažují </a:t>
            </a:r>
            <a:r>
              <a:rPr lang="cs-CZ" sz="1800" dirty="0"/>
              <a:t>za </a:t>
            </a:r>
            <a:r>
              <a:rPr lang="cs-CZ" sz="1800" dirty="0" smtClean="0"/>
              <a:t>skutečné </a:t>
            </a:r>
            <a:r>
              <a:rPr lang="cs-CZ" sz="1800" dirty="0"/>
              <a:t>do </a:t>
            </a:r>
            <a:r>
              <a:rPr lang="cs-CZ" sz="1800" dirty="0" smtClean="0"/>
              <a:t>té míry</a:t>
            </a:r>
            <a:r>
              <a:rPr lang="cs-CZ" sz="1800" dirty="0"/>
              <a:t>, v </a:t>
            </a:r>
            <a:r>
              <a:rPr lang="cs-CZ" sz="1800" dirty="0" smtClean="0"/>
              <a:t>jaké </a:t>
            </a:r>
            <a:r>
              <a:rPr lang="cs-CZ" sz="1800" dirty="0"/>
              <a:t>nebyly </a:t>
            </a:r>
            <a:r>
              <a:rPr lang="cs-CZ" sz="1800" dirty="0" smtClean="0"/>
              <a:t>uskutečněny </a:t>
            </a:r>
            <a:r>
              <a:rPr lang="cs-CZ" sz="1800" dirty="0"/>
              <a:t>z </a:t>
            </a:r>
            <a:r>
              <a:rPr lang="cs-CZ" sz="1800" dirty="0" smtClean="0"/>
              <a:t>čistě hospodářských důvodů odrážejících </a:t>
            </a:r>
            <a:r>
              <a:rPr lang="cs-CZ" sz="1800" dirty="0"/>
              <a:t>ekonomickou realitu.</a:t>
            </a:r>
            <a:endParaRPr lang="en-US" sz="1800" dirty="0"/>
          </a:p>
          <a:p>
            <a:pPr marL="0" indent="0">
              <a:buNone/>
            </a:pPr>
            <a:r>
              <a:rPr lang="cs-CZ" sz="1800" dirty="0"/>
              <a:t>3. Pokud operace nebo sled </a:t>
            </a:r>
            <a:r>
              <a:rPr lang="cs-CZ" sz="1800" dirty="0" smtClean="0"/>
              <a:t>operací </a:t>
            </a:r>
            <a:r>
              <a:rPr lang="cs-CZ" sz="1800" dirty="0"/>
              <a:t>nejsou v souladu s odstavcem 1 brány v </a:t>
            </a:r>
            <a:r>
              <a:rPr lang="cs-CZ" sz="1800" dirty="0" smtClean="0"/>
              <a:t>úvahu</a:t>
            </a:r>
            <a:r>
              <a:rPr lang="cs-CZ" sz="1800" dirty="0"/>
              <a:t>, </a:t>
            </a:r>
            <a:r>
              <a:rPr lang="cs-CZ" sz="1800" dirty="0" smtClean="0"/>
              <a:t>vypočítá </a:t>
            </a:r>
            <a:r>
              <a:rPr lang="cs-CZ" sz="1800" dirty="0"/>
              <a:t>se </a:t>
            </a:r>
            <a:r>
              <a:rPr lang="cs-CZ" sz="1800" dirty="0" smtClean="0"/>
              <a:t>daňová </a:t>
            </a:r>
            <a:r>
              <a:rPr lang="cs-CZ" sz="1800" dirty="0"/>
              <a:t>povinnost v souladu s </a:t>
            </a:r>
            <a:r>
              <a:rPr lang="cs-CZ" sz="1800" dirty="0" smtClean="0"/>
              <a:t>vnitrostátními právními předpisy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8918974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C05501-583B-1246-8CAD-69355C50F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Úprava daňového řádu ČR 2019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DDDB985-A582-6F4B-8D22-267CFEE91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138" y="1628800"/>
            <a:ext cx="7885310" cy="4330806"/>
          </a:xfrm>
        </p:spPr>
        <p:txBody>
          <a:bodyPr/>
          <a:lstStyle/>
          <a:p>
            <a:pPr marL="0" indent="0">
              <a:buNone/>
            </a:pPr>
            <a:r>
              <a:rPr lang="cs-CZ" sz="1800" dirty="0"/>
              <a:t>Ustanovení § 8 odst. 4 </a:t>
            </a:r>
            <a:r>
              <a:rPr lang="cs-CZ" sz="1800" b="1" dirty="0"/>
              <a:t>daňového </a:t>
            </a:r>
            <a:r>
              <a:rPr lang="cs-CZ" sz="1800" b="1" dirty="0" smtClean="0"/>
              <a:t>řádu ČR</a:t>
            </a:r>
            <a:r>
              <a:rPr lang="cs-CZ" sz="1800" dirty="0" smtClean="0"/>
              <a:t>: </a:t>
            </a:r>
            <a:endParaRPr lang="cs-CZ" sz="1800" dirty="0"/>
          </a:p>
          <a:p>
            <a:pPr marL="0" indent="0">
              <a:buNone/>
            </a:pPr>
            <a:r>
              <a:rPr lang="cs-CZ" sz="1800" dirty="0">
                <a:solidFill>
                  <a:srgbClr val="0000FF"/>
                </a:solidFill>
              </a:rPr>
              <a:t>„(4) Při správě daní se nepřihlíží k právnímu jednání a jiným </a:t>
            </a:r>
            <a:r>
              <a:rPr lang="cs-CZ" sz="1800" dirty="0" smtClean="0">
                <a:solidFill>
                  <a:srgbClr val="0000FF"/>
                </a:solidFill>
              </a:rPr>
              <a:t>skutečnostem </a:t>
            </a:r>
            <a:r>
              <a:rPr lang="cs-CZ" sz="1800" dirty="0">
                <a:solidFill>
                  <a:srgbClr val="0000FF"/>
                </a:solidFill>
              </a:rPr>
              <a:t>rozhodným pro správu daní, jejichž </a:t>
            </a:r>
            <a:r>
              <a:rPr lang="cs-CZ" sz="1800" b="1" dirty="0">
                <a:solidFill>
                  <a:srgbClr val="0000FF"/>
                </a:solidFill>
              </a:rPr>
              <a:t>převažujícím účelem </a:t>
            </a:r>
            <a:r>
              <a:rPr lang="cs-CZ" sz="1800" dirty="0" smtClean="0">
                <a:solidFill>
                  <a:srgbClr val="0000FF"/>
                </a:solidFill>
              </a:rPr>
              <a:t>je </a:t>
            </a:r>
            <a:r>
              <a:rPr lang="cs-CZ" sz="1800" dirty="0">
                <a:solidFill>
                  <a:srgbClr val="0000FF"/>
                </a:solidFill>
              </a:rPr>
              <a:t>získání daňové </a:t>
            </a:r>
            <a:r>
              <a:rPr lang="cs-CZ" sz="1800" dirty="0" smtClean="0">
                <a:solidFill>
                  <a:srgbClr val="0000FF"/>
                </a:solidFill>
              </a:rPr>
              <a:t>výhody.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Srovnání s </a:t>
            </a:r>
            <a:r>
              <a:rPr lang="cs-CZ" sz="1800" b="1" dirty="0" smtClean="0"/>
              <a:t>Rakousko </a:t>
            </a:r>
            <a:r>
              <a:rPr lang="cs-CZ" sz="1800" b="1" dirty="0"/>
              <a:t>§ 22 </a:t>
            </a:r>
            <a:r>
              <a:rPr lang="cs-CZ" sz="1800" b="1" dirty="0" err="1"/>
              <a:t>Bundesabgabenordnung</a:t>
            </a:r>
            <a:r>
              <a:rPr lang="cs-CZ" sz="1800" b="1" dirty="0"/>
              <a:t>: </a:t>
            </a:r>
          </a:p>
          <a:p>
            <a:pPr marL="444500" lvl="1" indent="0">
              <a:buNone/>
            </a:pP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„(1) Durch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Mißbrauch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von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Formen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und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Gestaltungsmöglichkeiten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des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bürgerlichen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Rechtes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kann </a:t>
            </a:r>
            <a:r>
              <a:rPr lang="cs-CZ" sz="16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die</a:t>
            </a:r>
            <a:r>
              <a:rPr lang="cs-CZ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Abgabepflicht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nicht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umgangen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oder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gemindert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werden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 </a:t>
            </a:r>
          </a:p>
          <a:p>
            <a:pPr marL="444500" lvl="1" indent="0">
              <a:buNone/>
            </a:pP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(2)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Liegt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ein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Mißbrauch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(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Abs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 1) vor, so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sind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die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Abgaben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so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zu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erheben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wie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sie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bei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einer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den </a:t>
            </a:r>
            <a:r>
              <a:rPr lang="cs-CZ" sz="16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wirtschaftlichen</a:t>
            </a:r>
            <a:r>
              <a:rPr lang="cs-CZ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Vorgängen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Tatsachen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und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Verhältnissen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angemessenen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rechtlichen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Gestaltung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zu</a:t>
            </a:r>
            <a:r>
              <a:rPr lang="cs-CZ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erheben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wären</a:t>
            </a:r>
            <a:r>
              <a:rPr lang="cs-CZ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.“ </a:t>
            </a:r>
          </a:p>
          <a:p>
            <a:pPr marL="444500" lvl="1" indent="0">
              <a:buNone/>
            </a:pPr>
            <a:r>
              <a:rPr lang="cs-CZ" sz="1600" dirty="0" smtClean="0"/>
              <a:t>„(</a:t>
            </a:r>
            <a:r>
              <a:rPr lang="cs-CZ" sz="1600" dirty="0"/>
              <a:t>1) Zneužitím forem a možností provedení občanského práva nemůže být daňová povinnost </a:t>
            </a:r>
            <a:r>
              <a:rPr lang="cs-CZ" sz="1600" dirty="0" smtClean="0"/>
              <a:t>obcházena </a:t>
            </a:r>
            <a:r>
              <a:rPr lang="cs-CZ" sz="1600" dirty="0"/>
              <a:t>ani zmenšována. </a:t>
            </a:r>
          </a:p>
          <a:p>
            <a:pPr marL="444500" lvl="1" indent="0">
              <a:buNone/>
            </a:pPr>
            <a:r>
              <a:rPr lang="cs-CZ" sz="1600" dirty="0"/>
              <a:t>(2) V případě zneužití (odst. 1) se daně vyberou tak, jak by byly vybrány při provedení práva </a:t>
            </a:r>
            <a:r>
              <a:rPr lang="cs-CZ" sz="1600" dirty="0" smtClean="0"/>
              <a:t>přiměřeném </a:t>
            </a:r>
            <a:r>
              <a:rPr lang="cs-CZ" sz="1600" dirty="0"/>
              <a:t>hospodářským operacím, skutečnostem a vztahům.“ </a:t>
            </a:r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9927833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C05501-583B-1246-8CAD-69355C50F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Perspektiva daňového plánování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DDDB985-A582-6F4B-8D22-267CFEE91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083" y="1628800"/>
            <a:ext cx="7885310" cy="4330806"/>
          </a:xfrm>
        </p:spPr>
        <p:txBody>
          <a:bodyPr/>
          <a:lstStyle/>
          <a:p>
            <a:pPr marL="0" indent="0">
              <a:buNone/>
            </a:pPr>
            <a:r>
              <a:rPr lang="cs-CZ" sz="2000" smtClean="0"/>
              <a:t>Daňové </a:t>
            </a:r>
            <a:r>
              <a:rPr lang="cs-CZ" sz="2000" dirty="0" smtClean="0"/>
              <a:t>plánování vyplývá z přirozené a legitimní potřeby každého poplatníka zaplatit daně co nejnižší.</a:t>
            </a:r>
          </a:p>
          <a:p>
            <a:pPr marL="0" indent="0">
              <a:buNone/>
            </a:pPr>
            <a:r>
              <a:rPr lang="cs-CZ" sz="2000" dirty="0" smtClean="0"/>
              <a:t>Možnost </a:t>
            </a:r>
            <a:r>
              <a:rPr lang="cs-CZ" sz="2000" b="1" dirty="0" smtClean="0"/>
              <a:t>rozhodnout se z více řešení</a:t>
            </a:r>
            <a:r>
              <a:rPr lang="cs-CZ" sz="2000" dirty="0" smtClean="0"/>
              <a:t>, přitom pro toto rozhodnutí bude převažujícím důvodem ušetření na daních</a:t>
            </a:r>
            <a:r>
              <a:rPr lang="cs-CZ" sz="2000" dirty="0" smtClean="0"/>
              <a:t>.</a:t>
            </a:r>
          </a:p>
          <a:p>
            <a:pPr marL="0" indent="0">
              <a:buNone/>
            </a:pPr>
            <a:r>
              <a:rPr lang="cs-CZ" sz="2000" dirty="0" smtClean="0"/>
              <a:t>Jak rozeznat právní jednání, jehož </a:t>
            </a:r>
            <a:r>
              <a:rPr lang="cs-CZ" sz="2000" b="1" dirty="0" smtClean="0"/>
              <a:t>převažujícím účelem je získání daňové výhody. </a:t>
            </a:r>
            <a:r>
              <a:rPr lang="cs-CZ" sz="2000" dirty="0" smtClean="0"/>
              <a:t>Poplatník daně spolu s daňovým poradcem budou muset již od fáze plánování transakce připravit také podmínky pro její obhájení.</a:t>
            </a:r>
          </a:p>
          <a:p>
            <a:pPr marL="0" indent="0">
              <a:buNone/>
            </a:pPr>
            <a:r>
              <a:rPr lang="cs-CZ" sz="2000" dirty="0" smtClean="0"/>
              <a:t>Finanční správa získává významný legislativní nástroj, který se tím stává nástrojem pro běžné použití. Lze očekávat </a:t>
            </a:r>
            <a:r>
              <a:rPr lang="cs-CZ" sz="2000" b="1" dirty="0" smtClean="0"/>
              <a:t>zcela rozdílný výklad situace</a:t>
            </a:r>
            <a:r>
              <a:rPr lang="cs-CZ" sz="2000" dirty="0" smtClean="0"/>
              <a:t>, kdy se jedná o zneužití práva daňovým poplatníkem. </a:t>
            </a:r>
            <a:endParaRPr lang="cs-CZ" sz="2000" b="1" dirty="0"/>
          </a:p>
          <a:p>
            <a:pPr marL="0" indent="0">
              <a:buNone/>
            </a:pPr>
            <a:r>
              <a:rPr lang="cs-CZ" sz="2000" dirty="0" smtClean="0"/>
              <a:t>Limitem pro zabránění vyhýbání se daním je </a:t>
            </a:r>
            <a:r>
              <a:rPr lang="cs-CZ" sz="2000" dirty="0" smtClean="0"/>
              <a:t>nejednotnost států světa a digitální ekonomika.</a:t>
            </a:r>
          </a:p>
        </p:txBody>
      </p:sp>
    </p:spTree>
    <p:extLst>
      <p:ext uri="{BB962C8B-B14F-4D97-AF65-F5344CB8AC3E}">
        <p14:creationId xmlns:p14="http://schemas.microsoft.com/office/powerpoint/2010/main" val="502282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C05501-583B-1246-8CAD-69355C50F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Zneužití práva </a:t>
            </a:r>
            <a:r>
              <a:rPr lang="cs-CZ" dirty="0" smtClean="0"/>
              <a:t>USA / Kanada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1600" y="1797050"/>
            <a:ext cx="2834281" cy="40227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0559" y="1797050"/>
            <a:ext cx="4553448" cy="402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184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btitle 2"/>
          <p:cNvSpPr txBox="1">
            <a:spLocks/>
          </p:cNvSpPr>
          <p:nvPr/>
        </p:nvSpPr>
        <p:spPr bwMode="auto">
          <a:xfrm>
            <a:off x="719138" y="6137275"/>
            <a:ext cx="3906837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>
              <a:buClr>
                <a:schemeClr val="accent1"/>
              </a:buClr>
              <a:buFont typeface="Arial" charset="0"/>
              <a:buNone/>
            </a:pPr>
            <a:r>
              <a:rPr lang="en-GB" sz="1100" b="1" dirty="0">
                <a:solidFill>
                  <a:schemeClr val="bg1"/>
                </a:solidFill>
                <a:cs typeface="Arial" charset="0"/>
              </a:rPr>
              <a:t>www.moorestephens.c</a:t>
            </a:r>
            <a:r>
              <a:rPr lang="cs-CZ" sz="1100" b="1" dirty="0">
                <a:solidFill>
                  <a:schemeClr val="bg1"/>
                </a:solidFill>
                <a:cs typeface="Arial" charset="0"/>
              </a:rPr>
              <a:t>z</a:t>
            </a:r>
            <a:endParaRPr lang="en-GB" sz="1100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4941168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Děkuji za Vaši pozornost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306215"/>
      </p:ext>
    </p:extLst>
  </p:cSld>
  <p:clrMapOvr>
    <a:masterClrMapping/>
  </p:clrMapOvr>
</p:sld>
</file>

<file path=ppt/theme/theme1.xml><?xml version="1.0" encoding="utf-8"?>
<a:theme xmlns:a="http://schemas.openxmlformats.org/drawingml/2006/main" name="Moore Stephens  PowerPoint  šablona prezentace ČJ">
  <a:themeElements>
    <a:clrScheme name="MS Template (Example Slides) 16">
      <a:dk1>
        <a:srgbClr val="000000"/>
      </a:dk1>
      <a:lt1>
        <a:srgbClr val="FFFFFF"/>
      </a:lt1>
      <a:dk2>
        <a:srgbClr val="00AEEF"/>
      </a:dk2>
      <a:lt2>
        <a:srgbClr val="C3D0E4"/>
      </a:lt2>
      <a:accent1>
        <a:srgbClr val="711471"/>
      </a:accent1>
      <a:accent2>
        <a:srgbClr val="E5B53B"/>
      </a:accent2>
      <a:accent3>
        <a:srgbClr val="FFFFFF"/>
      </a:accent3>
      <a:accent4>
        <a:srgbClr val="000000"/>
      </a:accent4>
      <a:accent5>
        <a:srgbClr val="BBAABB"/>
      </a:accent5>
      <a:accent6>
        <a:srgbClr val="CFA435"/>
      </a:accent6>
      <a:hlink>
        <a:srgbClr val="00928F"/>
      </a:hlink>
      <a:folHlink>
        <a:srgbClr val="605270"/>
      </a:folHlink>
    </a:clrScheme>
    <a:fontScheme name="MS Template (Example Slides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S Template (Example Slides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 Template (Example Slides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 Template (Example Slides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 Template (Example Slides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 Template (Example Slides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 Template (Example Slides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 Template (Example Slides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 Template (Example Slides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 Template (Example Slides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 Template (Example Slides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 Template (Example Slides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 Template (Example Slides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 Template (Example Slides) 13">
        <a:dk1>
          <a:srgbClr val="000000"/>
        </a:dk1>
        <a:lt1>
          <a:srgbClr val="FFFFFF"/>
        </a:lt1>
        <a:dk2>
          <a:srgbClr val="C3D0E4"/>
        </a:dk2>
        <a:lt2>
          <a:srgbClr val="00AEEF"/>
        </a:lt2>
        <a:accent1>
          <a:srgbClr val="711471"/>
        </a:accent1>
        <a:accent2>
          <a:srgbClr val="A9C398"/>
        </a:accent2>
        <a:accent3>
          <a:srgbClr val="FFFFFF"/>
        </a:accent3>
        <a:accent4>
          <a:srgbClr val="000000"/>
        </a:accent4>
        <a:accent5>
          <a:srgbClr val="BBAABB"/>
        </a:accent5>
        <a:accent6>
          <a:srgbClr val="99B089"/>
        </a:accent6>
        <a:hlink>
          <a:srgbClr val="00928F"/>
        </a:hlink>
        <a:folHlink>
          <a:srgbClr val="E5B53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 Template (Example Slides) 14">
        <a:dk1>
          <a:srgbClr val="000000"/>
        </a:dk1>
        <a:lt1>
          <a:srgbClr val="FFFFFF"/>
        </a:lt1>
        <a:dk2>
          <a:srgbClr val="00AEEF"/>
        </a:dk2>
        <a:lt2>
          <a:srgbClr val="C3D0E4"/>
        </a:lt2>
        <a:accent1>
          <a:srgbClr val="711471"/>
        </a:accent1>
        <a:accent2>
          <a:srgbClr val="A9C398"/>
        </a:accent2>
        <a:accent3>
          <a:srgbClr val="FFFFFF"/>
        </a:accent3>
        <a:accent4>
          <a:srgbClr val="000000"/>
        </a:accent4>
        <a:accent5>
          <a:srgbClr val="BBAABB"/>
        </a:accent5>
        <a:accent6>
          <a:srgbClr val="99B089"/>
        </a:accent6>
        <a:hlink>
          <a:srgbClr val="00928F"/>
        </a:hlink>
        <a:folHlink>
          <a:srgbClr val="E5B53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 Template (Example Slides) 15">
        <a:dk1>
          <a:srgbClr val="000000"/>
        </a:dk1>
        <a:lt1>
          <a:srgbClr val="FFFFFF"/>
        </a:lt1>
        <a:dk2>
          <a:srgbClr val="00AEE4"/>
        </a:dk2>
        <a:lt2>
          <a:srgbClr val="C3D0E4"/>
        </a:lt2>
        <a:accent1>
          <a:srgbClr val="711471"/>
        </a:accent1>
        <a:accent2>
          <a:srgbClr val="A9C398"/>
        </a:accent2>
        <a:accent3>
          <a:srgbClr val="FFFFFF"/>
        </a:accent3>
        <a:accent4>
          <a:srgbClr val="000000"/>
        </a:accent4>
        <a:accent5>
          <a:srgbClr val="BBAABB"/>
        </a:accent5>
        <a:accent6>
          <a:srgbClr val="99B089"/>
        </a:accent6>
        <a:hlink>
          <a:srgbClr val="00928F"/>
        </a:hlink>
        <a:folHlink>
          <a:srgbClr val="E5B53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 Template (Example Slides) 16">
        <a:dk1>
          <a:srgbClr val="000000"/>
        </a:dk1>
        <a:lt1>
          <a:srgbClr val="FFFFFF"/>
        </a:lt1>
        <a:dk2>
          <a:srgbClr val="00AEEF"/>
        </a:dk2>
        <a:lt2>
          <a:srgbClr val="C3D0E4"/>
        </a:lt2>
        <a:accent1>
          <a:srgbClr val="711471"/>
        </a:accent1>
        <a:accent2>
          <a:srgbClr val="E5B53B"/>
        </a:accent2>
        <a:accent3>
          <a:srgbClr val="FFFFFF"/>
        </a:accent3>
        <a:accent4>
          <a:srgbClr val="000000"/>
        </a:accent4>
        <a:accent5>
          <a:srgbClr val="BBAABB"/>
        </a:accent5>
        <a:accent6>
          <a:srgbClr val="CFA435"/>
        </a:accent6>
        <a:hlink>
          <a:srgbClr val="00928F"/>
        </a:hlink>
        <a:folHlink>
          <a:srgbClr val="60527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">
      <a:dk1>
        <a:srgbClr val="000000"/>
      </a:dk1>
      <a:lt1>
        <a:srgbClr val="FFFFFF"/>
      </a:lt1>
      <a:dk2>
        <a:srgbClr val="00AEE4"/>
      </a:dk2>
      <a:lt2>
        <a:srgbClr val="C3D0E4"/>
      </a:lt2>
      <a:accent1>
        <a:srgbClr val="711471"/>
      </a:accent1>
      <a:accent2>
        <a:srgbClr val="E5B53B"/>
      </a:accent2>
      <a:accent3>
        <a:srgbClr val="FFFFFF"/>
      </a:accent3>
      <a:accent4>
        <a:srgbClr val="000000"/>
      </a:accent4>
      <a:accent5>
        <a:srgbClr val="BBAABB"/>
      </a:accent5>
      <a:accent6>
        <a:srgbClr val="CFA435"/>
      </a:accent6>
      <a:hlink>
        <a:srgbClr val="00928F"/>
      </a:hlink>
      <a:folHlink>
        <a:srgbClr val="60527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3">
        <a:dk1>
          <a:srgbClr val="000000"/>
        </a:dk1>
        <a:lt1>
          <a:srgbClr val="FFFFFF"/>
        </a:lt1>
        <a:dk2>
          <a:srgbClr val="C3D0E4"/>
        </a:dk2>
        <a:lt2>
          <a:srgbClr val="00AEEF"/>
        </a:lt2>
        <a:accent1>
          <a:srgbClr val="711471"/>
        </a:accent1>
        <a:accent2>
          <a:srgbClr val="A9C398"/>
        </a:accent2>
        <a:accent3>
          <a:srgbClr val="FFFFFF"/>
        </a:accent3>
        <a:accent4>
          <a:srgbClr val="000000"/>
        </a:accent4>
        <a:accent5>
          <a:srgbClr val="BBAABB"/>
        </a:accent5>
        <a:accent6>
          <a:srgbClr val="99B089"/>
        </a:accent6>
        <a:hlink>
          <a:srgbClr val="00928F"/>
        </a:hlink>
        <a:folHlink>
          <a:srgbClr val="E5B53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14">
        <a:dk1>
          <a:srgbClr val="000000"/>
        </a:dk1>
        <a:lt1>
          <a:srgbClr val="FFFFFF"/>
        </a:lt1>
        <a:dk2>
          <a:srgbClr val="00AEEF"/>
        </a:dk2>
        <a:lt2>
          <a:srgbClr val="C3D0E4"/>
        </a:lt2>
        <a:accent1>
          <a:srgbClr val="711471"/>
        </a:accent1>
        <a:accent2>
          <a:srgbClr val="A9C398"/>
        </a:accent2>
        <a:accent3>
          <a:srgbClr val="FFFFFF"/>
        </a:accent3>
        <a:accent4>
          <a:srgbClr val="000000"/>
        </a:accent4>
        <a:accent5>
          <a:srgbClr val="BBAABB"/>
        </a:accent5>
        <a:accent6>
          <a:srgbClr val="99B089"/>
        </a:accent6>
        <a:hlink>
          <a:srgbClr val="00928F"/>
        </a:hlink>
        <a:folHlink>
          <a:srgbClr val="E5B53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15">
        <a:dk1>
          <a:srgbClr val="000000"/>
        </a:dk1>
        <a:lt1>
          <a:srgbClr val="FFFFFF"/>
        </a:lt1>
        <a:dk2>
          <a:srgbClr val="00AEE4"/>
        </a:dk2>
        <a:lt2>
          <a:srgbClr val="C3D0E4"/>
        </a:lt2>
        <a:accent1>
          <a:srgbClr val="711471"/>
        </a:accent1>
        <a:accent2>
          <a:srgbClr val="A9C398"/>
        </a:accent2>
        <a:accent3>
          <a:srgbClr val="FFFFFF"/>
        </a:accent3>
        <a:accent4>
          <a:srgbClr val="000000"/>
        </a:accent4>
        <a:accent5>
          <a:srgbClr val="BBAABB"/>
        </a:accent5>
        <a:accent6>
          <a:srgbClr val="99B089"/>
        </a:accent6>
        <a:hlink>
          <a:srgbClr val="00928F"/>
        </a:hlink>
        <a:folHlink>
          <a:srgbClr val="E5B53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16">
        <a:dk1>
          <a:srgbClr val="000000"/>
        </a:dk1>
        <a:lt1>
          <a:srgbClr val="FFFFFF"/>
        </a:lt1>
        <a:dk2>
          <a:srgbClr val="00AEEF"/>
        </a:dk2>
        <a:lt2>
          <a:srgbClr val="C3D0E4"/>
        </a:lt2>
        <a:accent1>
          <a:srgbClr val="711471"/>
        </a:accent1>
        <a:accent2>
          <a:srgbClr val="E5B53B"/>
        </a:accent2>
        <a:accent3>
          <a:srgbClr val="FFFFFF"/>
        </a:accent3>
        <a:accent4>
          <a:srgbClr val="000000"/>
        </a:accent4>
        <a:accent5>
          <a:srgbClr val="BBAABB"/>
        </a:accent5>
        <a:accent6>
          <a:srgbClr val="CFA435"/>
        </a:accent6>
        <a:hlink>
          <a:srgbClr val="00928F"/>
        </a:hlink>
        <a:folHlink>
          <a:srgbClr val="60527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6">
      <a:dk1>
        <a:srgbClr val="000000"/>
      </a:dk1>
      <a:lt1>
        <a:srgbClr val="FFFFFF"/>
      </a:lt1>
      <a:dk2>
        <a:srgbClr val="00AEEF"/>
      </a:dk2>
      <a:lt2>
        <a:srgbClr val="C3D0E4"/>
      </a:lt2>
      <a:accent1>
        <a:srgbClr val="711471"/>
      </a:accent1>
      <a:accent2>
        <a:srgbClr val="E5B53B"/>
      </a:accent2>
      <a:accent3>
        <a:srgbClr val="FFFFFF"/>
      </a:accent3>
      <a:accent4>
        <a:srgbClr val="000000"/>
      </a:accent4>
      <a:accent5>
        <a:srgbClr val="BBAABB"/>
      </a:accent5>
      <a:accent6>
        <a:srgbClr val="CFA435"/>
      </a:accent6>
      <a:hlink>
        <a:srgbClr val="00928F"/>
      </a:hlink>
      <a:folHlink>
        <a:srgbClr val="605270"/>
      </a:folHlink>
    </a:clrScheme>
    <a:fontScheme name="1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3">
        <a:dk1>
          <a:srgbClr val="000000"/>
        </a:dk1>
        <a:lt1>
          <a:srgbClr val="FFFFFF"/>
        </a:lt1>
        <a:dk2>
          <a:srgbClr val="C3D0E4"/>
        </a:dk2>
        <a:lt2>
          <a:srgbClr val="00AEEF"/>
        </a:lt2>
        <a:accent1>
          <a:srgbClr val="711471"/>
        </a:accent1>
        <a:accent2>
          <a:srgbClr val="A9C398"/>
        </a:accent2>
        <a:accent3>
          <a:srgbClr val="FFFFFF"/>
        </a:accent3>
        <a:accent4>
          <a:srgbClr val="000000"/>
        </a:accent4>
        <a:accent5>
          <a:srgbClr val="BBAABB"/>
        </a:accent5>
        <a:accent6>
          <a:srgbClr val="99B089"/>
        </a:accent6>
        <a:hlink>
          <a:srgbClr val="00928F"/>
        </a:hlink>
        <a:folHlink>
          <a:srgbClr val="E5B53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14">
        <a:dk1>
          <a:srgbClr val="000000"/>
        </a:dk1>
        <a:lt1>
          <a:srgbClr val="FFFFFF"/>
        </a:lt1>
        <a:dk2>
          <a:srgbClr val="00AEEF"/>
        </a:dk2>
        <a:lt2>
          <a:srgbClr val="C3D0E4"/>
        </a:lt2>
        <a:accent1>
          <a:srgbClr val="711471"/>
        </a:accent1>
        <a:accent2>
          <a:srgbClr val="A9C398"/>
        </a:accent2>
        <a:accent3>
          <a:srgbClr val="FFFFFF"/>
        </a:accent3>
        <a:accent4>
          <a:srgbClr val="000000"/>
        </a:accent4>
        <a:accent5>
          <a:srgbClr val="BBAABB"/>
        </a:accent5>
        <a:accent6>
          <a:srgbClr val="99B089"/>
        </a:accent6>
        <a:hlink>
          <a:srgbClr val="00928F"/>
        </a:hlink>
        <a:folHlink>
          <a:srgbClr val="E5B53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15">
        <a:dk1>
          <a:srgbClr val="000000"/>
        </a:dk1>
        <a:lt1>
          <a:srgbClr val="FFFFFF"/>
        </a:lt1>
        <a:dk2>
          <a:srgbClr val="00AEE4"/>
        </a:dk2>
        <a:lt2>
          <a:srgbClr val="C3D0E4"/>
        </a:lt2>
        <a:accent1>
          <a:srgbClr val="711471"/>
        </a:accent1>
        <a:accent2>
          <a:srgbClr val="A9C398"/>
        </a:accent2>
        <a:accent3>
          <a:srgbClr val="FFFFFF"/>
        </a:accent3>
        <a:accent4>
          <a:srgbClr val="000000"/>
        </a:accent4>
        <a:accent5>
          <a:srgbClr val="BBAABB"/>
        </a:accent5>
        <a:accent6>
          <a:srgbClr val="99B089"/>
        </a:accent6>
        <a:hlink>
          <a:srgbClr val="00928F"/>
        </a:hlink>
        <a:folHlink>
          <a:srgbClr val="E5B53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16">
        <a:dk1>
          <a:srgbClr val="000000"/>
        </a:dk1>
        <a:lt1>
          <a:srgbClr val="FFFFFF"/>
        </a:lt1>
        <a:dk2>
          <a:srgbClr val="00AEEF"/>
        </a:dk2>
        <a:lt2>
          <a:srgbClr val="C3D0E4"/>
        </a:lt2>
        <a:accent1>
          <a:srgbClr val="711471"/>
        </a:accent1>
        <a:accent2>
          <a:srgbClr val="E5B53B"/>
        </a:accent2>
        <a:accent3>
          <a:srgbClr val="FFFFFF"/>
        </a:accent3>
        <a:accent4>
          <a:srgbClr val="000000"/>
        </a:accent4>
        <a:accent5>
          <a:srgbClr val="BBAABB"/>
        </a:accent5>
        <a:accent6>
          <a:srgbClr val="CFA435"/>
        </a:accent6>
        <a:hlink>
          <a:srgbClr val="00928F"/>
        </a:hlink>
        <a:folHlink>
          <a:srgbClr val="60527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MS Prezentace úplná ČJ</Template>
  <TotalTime>3011</TotalTime>
  <Words>1325</Words>
  <Application>Microsoft Office PowerPoint</Application>
  <PresentationFormat>Předvádění na obrazovce (4:3)</PresentationFormat>
  <Paragraphs>109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18</vt:i4>
      </vt:variant>
    </vt:vector>
  </HeadingPairs>
  <TitlesOfParts>
    <vt:vector size="22" baseType="lpstr">
      <vt:lpstr>Arial</vt:lpstr>
      <vt:lpstr>Moore Stephens  PowerPoint  šablona prezentace ČJ</vt:lpstr>
      <vt:lpstr>Custom Design</vt:lpstr>
      <vt:lpstr>1_Custom Design</vt:lpstr>
      <vt:lpstr>Snižování daňové povinnosti (daňová optimalizace) a významné legislativní změny posunující hranice povoleného jednání </vt:lpstr>
      <vt:lpstr>Implementace evropských směrnic ATAD do národní daňové legislativy ČR 2019</vt:lpstr>
      <vt:lpstr>Implementace evropských směrnic ATAD do národní daňové legislativy ČR 2019</vt:lpstr>
      <vt:lpstr>Implementace evropských směrnic ATAD do národní daňové legislativy ČR 2019</vt:lpstr>
      <vt:lpstr>Implementace evropských směrnic ATAD do národní daňové legislativy ČR 2019</vt:lpstr>
      <vt:lpstr>Zneužití práva v české judikatuře</vt:lpstr>
      <vt:lpstr>Zneužití práva v české judikatuře</vt:lpstr>
      <vt:lpstr>Běžný akviziční postup</vt:lpstr>
      <vt:lpstr>Běžný akviziční postup</vt:lpstr>
      <vt:lpstr>Běžné schéma</vt:lpstr>
      <vt:lpstr>Zakázané schéma – zneužití práva</vt:lpstr>
      <vt:lpstr>Zakázané schéma</vt:lpstr>
      <vt:lpstr>Zneužití práva v české judikatuře</vt:lpstr>
      <vt:lpstr>Článek 6 směrnice ATAD</vt:lpstr>
      <vt:lpstr>Úprava daňového řádu ČR 2019</vt:lpstr>
      <vt:lpstr>Perspektiva daňového plánování</vt:lpstr>
      <vt:lpstr>Zneužití práva USA / Kanada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&lt;Vložit název&gt;</dc:title>
  <dc:creator>Roman Kalous</dc:creator>
  <cp:lastModifiedBy>MarTuc</cp:lastModifiedBy>
  <cp:revision>383</cp:revision>
  <dcterms:created xsi:type="dcterms:W3CDTF">2015-11-04T12:47:29Z</dcterms:created>
  <dcterms:modified xsi:type="dcterms:W3CDTF">2018-10-09T06:01:35Z</dcterms:modified>
</cp:coreProperties>
</file>