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83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81" r:id="rId1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108" d="100"/>
          <a:sy n="108" d="100"/>
        </p:scale>
        <p:origin x="-16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rzysztof\Documents\Artyku&#322;y\Artyku&#322;y%20naukowe\Artyku&#322;y%20po%20doktorce\2014\KKF%20-%20metody%20unikania%20podw&#243;jnego%20opodatkowania\Zaliczenie%20a%20wy&#322;&#261;czenie%20z%20progresj&#261;\Wy&#322;&#261;czenie%20z%20progresj&#261;%20a%20zaliczenie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rzysztof\Documents\Artyku&#322;y\Artyku&#322;y%20naukowe\Artyku&#322;y%20po%20doktorce\2014\KKF%20-%20metody%20unikania%20podw&#243;jnego%20opodatkowania\Zaliczenie%20a%20wy&#322;&#261;czenie%20z%20progresj&#261;\Wy&#322;&#261;czenie%20z%20progresj&#261;%20a%20zaliczeni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1"/>
          <c:order val="0"/>
          <c:tx>
            <c:v>B (1)</c:v>
          </c:tx>
          <c:spPr>
            <a:ln w="41275" cmpd="dbl"/>
          </c:spPr>
          <c:marker>
            <c:symbol val="square"/>
            <c:size val="12"/>
          </c:marker>
          <c:cat>
            <c:numRef>
              <c:f>Wykres!$C$1:$K$1</c:f>
              <c:numCache>
                <c:formatCode>hh:mm</c:formatCode>
                <c:ptCount val="9"/>
                <c:pt idx="0">
                  <c:v>0.41736111111111113</c:v>
                </c:pt>
                <c:pt idx="1">
                  <c:v>0.37638888888888888</c:v>
                </c:pt>
                <c:pt idx="2">
                  <c:v>0.3354166666666667</c:v>
                </c:pt>
                <c:pt idx="3">
                  <c:v>0.29444444444444445</c:v>
                </c:pt>
                <c:pt idx="4">
                  <c:v>0.21180555555555555</c:v>
                </c:pt>
                <c:pt idx="5">
                  <c:v>0.17152777777777775</c:v>
                </c:pt>
                <c:pt idx="6">
                  <c:v>0.13055555555555556</c:v>
                </c:pt>
                <c:pt idx="7">
                  <c:v>8.9583333333333334E-2</c:v>
                </c:pt>
                <c:pt idx="8">
                  <c:v>4.8611111111111112E-2</c:v>
                </c:pt>
              </c:numCache>
            </c:numRef>
          </c:cat>
          <c:val>
            <c:numRef>
              <c:f>Wykres!$C$3:$K$3</c:f>
              <c:numCache>
                <c:formatCode>0%</c:formatCode>
                <c:ptCount val="9"/>
                <c:pt idx="0">
                  <c:v>0.65</c:v>
                </c:pt>
                <c:pt idx="1">
                  <c:v>0.61</c:v>
                </c:pt>
                <c:pt idx="2">
                  <c:v>0.56000000000000005</c:v>
                </c:pt>
                <c:pt idx="3">
                  <c:v>0.52</c:v>
                </c:pt>
                <c:pt idx="4">
                  <c:v>0.45</c:v>
                </c:pt>
                <c:pt idx="5">
                  <c:v>0.38</c:v>
                </c:pt>
                <c:pt idx="6">
                  <c:v>0.34</c:v>
                </c:pt>
                <c:pt idx="7">
                  <c:v>0.28999999999999998</c:v>
                </c:pt>
                <c:pt idx="8">
                  <c:v>0.25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F47B-488B-B647-B9873F89EBAF}"/>
            </c:ext>
          </c:extLst>
        </c:ser>
        <c:ser>
          <c:idx val="5"/>
          <c:order val="1"/>
          <c:tx>
            <c:v>MZ (1)</c:v>
          </c:tx>
          <c:marker>
            <c:symbol val="none"/>
          </c:marker>
          <c:cat>
            <c:numRef>
              <c:f>Wykres!$C$1:$K$1</c:f>
              <c:numCache>
                <c:formatCode>hh:mm</c:formatCode>
                <c:ptCount val="9"/>
                <c:pt idx="0">
                  <c:v>0.41736111111111113</c:v>
                </c:pt>
                <c:pt idx="1">
                  <c:v>0.37638888888888888</c:v>
                </c:pt>
                <c:pt idx="2">
                  <c:v>0.3354166666666667</c:v>
                </c:pt>
                <c:pt idx="3">
                  <c:v>0.29444444444444445</c:v>
                </c:pt>
                <c:pt idx="4">
                  <c:v>0.21180555555555555</c:v>
                </c:pt>
                <c:pt idx="5">
                  <c:v>0.17152777777777775</c:v>
                </c:pt>
                <c:pt idx="6">
                  <c:v>0.13055555555555556</c:v>
                </c:pt>
                <c:pt idx="7">
                  <c:v>8.9583333333333334E-2</c:v>
                </c:pt>
                <c:pt idx="8">
                  <c:v>4.8611111111111112E-2</c:v>
                </c:pt>
              </c:numCache>
            </c:numRef>
          </c:cat>
          <c:val>
            <c:numRef>
              <c:f>Wykres!$C$7:$K$7</c:f>
              <c:numCache>
                <c:formatCode>0%</c:formatCode>
                <c:ptCount val="9"/>
                <c:pt idx="0">
                  <c:v>0.47</c:v>
                </c:pt>
                <c:pt idx="1">
                  <c:v>0.45</c:v>
                </c:pt>
                <c:pt idx="2">
                  <c:v>0.42</c:v>
                </c:pt>
                <c:pt idx="3">
                  <c:v>0.39</c:v>
                </c:pt>
                <c:pt idx="4">
                  <c:v>0.35</c:v>
                </c:pt>
                <c:pt idx="5">
                  <c:v>0.31</c:v>
                </c:pt>
                <c:pt idx="6">
                  <c:v>0.28000000000000003</c:v>
                </c:pt>
                <c:pt idx="7">
                  <c:v>0.25</c:v>
                </c:pt>
                <c:pt idx="8">
                  <c:v>0.23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F47B-488B-B647-B9873F89EBAF}"/>
            </c:ext>
          </c:extLst>
        </c:ser>
        <c:ser>
          <c:idx val="6"/>
          <c:order val="2"/>
          <c:tx>
            <c:v>MW (1)</c:v>
          </c:tx>
          <c:spPr>
            <a:ln>
              <a:solidFill>
                <a:srgbClr val="7030A0"/>
              </a:solidFill>
            </a:ln>
          </c:spPr>
          <c:marker>
            <c:symbol val="triangle"/>
            <c:size val="12"/>
          </c:marker>
          <c:cat>
            <c:numRef>
              <c:f>Wykres!$C$1:$K$1</c:f>
              <c:numCache>
                <c:formatCode>hh:mm</c:formatCode>
                <c:ptCount val="9"/>
                <c:pt idx="0">
                  <c:v>0.41736111111111113</c:v>
                </c:pt>
                <c:pt idx="1">
                  <c:v>0.37638888888888888</c:v>
                </c:pt>
                <c:pt idx="2">
                  <c:v>0.3354166666666667</c:v>
                </c:pt>
                <c:pt idx="3">
                  <c:v>0.29444444444444445</c:v>
                </c:pt>
                <c:pt idx="4">
                  <c:v>0.21180555555555555</c:v>
                </c:pt>
                <c:pt idx="5">
                  <c:v>0.17152777777777775</c:v>
                </c:pt>
                <c:pt idx="6">
                  <c:v>0.13055555555555556</c:v>
                </c:pt>
                <c:pt idx="7">
                  <c:v>8.9583333333333334E-2</c:v>
                </c:pt>
                <c:pt idx="8">
                  <c:v>4.8611111111111112E-2</c:v>
                </c:pt>
              </c:numCache>
            </c:numRef>
          </c:cat>
          <c:val>
            <c:numRef>
              <c:f>Wykres!$C$8:$K$8</c:f>
              <c:numCache>
                <c:formatCode>0%</c:formatCode>
                <c:ptCount val="9"/>
                <c:pt idx="0">
                  <c:v>0.47</c:v>
                </c:pt>
                <c:pt idx="1">
                  <c:v>0.45</c:v>
                </c:pt>
                <c:pt idx="2">
                  <c:v>0.42</c:v>
                </c:pt>
                <c:pt idx="3">
                  <c:v>0.39</c:v>
                </c:pt>
                <c:pt idx="4">
                  <c:v>0.35</c:v>
                </c:pt>
                <c:pt idx="5">
                  <c:v>0.31</c:v>
                </c:pt>
                <c:pt idx="6">
                  <c:v>0.28000000000000003</c:v>
                </c:pt>
                <c:pt idx="7">
                  <c:v>0.25</c:v>
                </c:pt>
                <c:pt idx="8">
                  <c:v>0.23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F47B-488B-B647-B9873F89EB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7977344"/>
        <c:axId val="107987328"/>
      </c:lineChart>
      <c:catAx>
        <c:axId val="107977344"/>
        <c:scaling>
          <c:orientation val="minMax"/>
        </c:scaling>
        <c:delete val="0"/>
        <c:axPos val="b"/>
        <c:numFmt formatCode="hh:mm" sourceLinked="1"/>
        <c:majorTickMark val="out"/>
        <c:minorTickMark val="none"/>
        <c:tickLblPos val="nextTo"/>
        <c:crossAx val="107987328"/>
        <c:crosses val="autoZero"/>
        <c:auto val="1"/>
        <c:lblAlgn val="ctr"/>
        <c:lblOffset val="100"/>
        <c:noMultiLvlLbl val="0"/>
      </c:catAx>
      <c:valAx>
        <c:axId val="10798732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0797734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3"/>
          <c:order val="0"/>
          <c:tx>
            <c:v>B (2)</c:v>
          </c:tx>
          <c:spPr>
            <a:ln>
              <a:prstDash val="dash"/>
            </a:ln>
          </c:spPr>
          <c:marker>
            <c:symbol val="triangle"/>
            <c:size val="12"/>
          </c:marker>
          <c:cat>
            <c:numRef>
              <c:f>Wykres!$C$1:$K$1</c:f>
              <c:numCache>
                <c:formatCode>hh:mm</c:formatCode>
                <c:ptCount val="9"/>
                <c:pt idx="0">
                  <c:v>0.41736111111111113</c:v>
                </c:pt>
                <c:pt idx="1">
                  <c:v>0.37638888888888888</c:v>
                </c:pt>
                <c:pt idx="2">
                  <c:v>0.3354166666666667</c:v>
                </c:pt>
                <c:pt idx="3">
                  <c:v>0.29444444444444445</c:v>
                </c:pt>
                <c:pt idx="4">
                  <c:v>0.21180555555555555</c:v>
                </c:pt>
                <c:pt idx="5">
                  <c:v>0.17152777777777775</c:v>
                </c:pt>
                <c:pt idx="6">
                  <c:v>0.13055555555555556</c:v>
                </c:pt>
                <c:pt idx="7">
                  <c:v>8.9583333333333334E-2</c:v>
                </c:pt>
                <c:pt idx="8">
                  <c:v>4.8611111111111112E-2</c:v>
                </c:pt>
              </c:numCache>
            </c:numRef>
          </c:cat>
          <c:val>
            <c:numRef>
              <c:f>Wykres!$C$5:$K$5</c:f>
              <c:numCache>
                <c:formatCode>0%</c:formatCode>
                <c:ptCount val="9"/>
                <c:pt idx="0">
                  <c:v>0.68</c:v>
                </c:pt>
                <c:pt idx="1">
                  <c:v>0.66</c:v>
                </c:pt>
                <c:pt idx="2">
                  <c:v>0.65</c:v>
                </c:pt>
                <c:pt idx="3">
                  <c:v>0.63</c:v>
                </c:pt>
                <c:pt idx="4">
                  <c:v>0.6</c:v>
                </c:pt>
                <c:pt idx="5">
                  <c:v>0.56999999999999995</c:v>
                </c:pt>
                <c:pt idx="6">
                  <c:v>0.55000000000000004</c:v>
                </c:pt>
                <c:pt idx="7">
                  <c:v>0.54</c:v>
                </c:pt>
                <c:pt idx="8">
                  <c:v>0.52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B5C-45BD-868A-90B54540D426}"/>
            </c:ext>
          </c:extLst>
        </c:ser>
        <c:ser>
          <c:idx val="7"/>
          <c:order val="1"/>
          <c:tx>
            <c:v>MZ (2)</c:v>
          </c:tx>
          <c:spPr>
            <a:ln>
              <a:prstDash val="sysDot"/>
            </a:ln>
          </c:spPr>
          <c:marker>
            <c:symbol val="square"/>
            <c:size val="12"/>
          </c:marker>
          <c:cat>
            <c:numRef>
              <c:f>Wykres!$C$1:$K$1</c:f>
              <c:numCache>
                <c:formatCode>hh:mm</c:formatCode>
                <c:ptCount val="9"/>
                <c:pt idx="0">
                  <c:v>0.41736111111111113</c:v>
                </c:pt>
                <c:pt idx="1">
                  <c:v>0.37638888888888888</c:v>
                </c:pt>
                <c:pt idx="2">
                  <c:v>0.3354166666666667</c:v>
                </c:pt>
                <c:pt idx="3">
                  <c:v>0.29444444444444445</c:v>
                </c:pt>
                <c:pt idx="4">
                  <c:v>0.21180555555555555</c:v>
                </c:pt>
                <c:pt idx="5">
                  <c:v>0.17152777777777775</c:v>
                </c:pt>
                <c:pt idx="6">
                  <c:v>0.13055555555555556</c:v>
                </c:pt>
                <c:pt idx="7">
                  <c:v>8.9583333333333334E-2</c:v>
                </c:pt>
                <c:pt idx="8">
                  <c:v>4.8611111111111112E-2</c:v>
                </c:pt>
              </c:numCache>
            </c:numRef>
          </c:cat>
          <c:val>
            <c:numRef>
              <c:f>Wykres!$C$9:$K$9</c:f>
              <c:numCache>
                <c:formatCode>0%</c:formatCode>
                <c:ptCount val="9"/>
                <c:pt idx="0">
                  <c:v>0.5</c:v>
                </c:pt>
                <c:pt idx="1">
                  <c:v>0.5</c:v>
                </c:pt>
                <c:pt idx="2">
                  <c:v>0.5</c:v>
                </c:pt>
                <c:pt idx="3">
                  <c:v>0.5</c:v>
                </c:pt>
                <c:pt idx="4">
                  <c:v>0.5</c:v>
                </c:pt>
                <c:pt idx="5">
                  <c:v>0.5</c:v>
                </c:pt>
                <c:pt idx="6">
                  <c:v>0.5</c:v>
                </c:pt>
                <c:pt idx="7">
                  <c:v>0.5</c:v>
                </c:pt>
                <c:pt idx="8">
                  <c:v>0.5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B5C-45BD-868A-90B54540D426}"/>
            </c:ext>
          </c:extLst>
        </c:ser>
        <c:ser>
          <c:idx val="8"/>
          <c:order val="2"/>
          <c:tx>
            <c:v>MW (2)</c:v>
          </c:tx>
          <c:marker>
            <c:symbol val="circle"/>
            <c:size val="12"/>
          </c:marker>
          <c:cat>
            <c:numRef>
              <c:f>Wykres!$C$1:$K$1</c:f>
              <c:numCache>
                <c:formatCode>hh:mm</c:formatCode>
                <c:ptCount val="9"/>
                <c:pt idx="0">
                  <c:v>0.41736111111111113</c:v>
                </c:pt>
                <c:pt idx="1">
                  <c:v>0.37638888888888888</c:v>
                </c:pt>
                <c:pt idx="2">
                  <c:v>0.3354166666666667</c:v>
                </c:pt>
                <c:pt idx="3">
                  <c:v>0.29444444444444445</c:v>
                </c:pt>
                <c:pt idx="4">
                  <c:v>0.21180555555555555</c:v>
                </c:pt>
                <c:pt idx="5">
                  <c:v>0.17152777777777775</c:v>
                </c:pt>
                <c:pt idx="6">
                  <c:v>0.13055555555555556</c:v>
                </c:pt>
                <c:pt idx="7">
                  <c:v>8.9583333333333334E-2</c:v>
                </c:pt>
                <c:pt idx="8">
                  <c:v>4.8611111111111112E-2</c:v>
                </c:pt>
              </c:numCache>
            </c:numRef>
          </c:cat>
          <c:val>
            <c:numRef>
              <c:f>Wykres!$C$10:$K$10</c:f>
              <c:numCache>
                <c:formatCode>0%</c:formatCode>
                <c:ptCount val="9"/>
                <c:pt idx="0">
                  <c:v>0.23</c:v>
                </c:pt>
                <c:pt idx="1">
                  <c:v>0.25</c:v>
                </c:pt>
                <c:pt idx="2">
                  <c:v>0.28000000000000003</c:v>
                </c:pt>
                <c:pt idx="3">
                  <c:v>0.31</c:v>
                </c:pt>
                <c:pt idx="4">
                  <c:v>0.35</c:v>
                </c:pt>
                <c:pt idx="5">
                  <c:v>0.39</c:v>
                </c:pt>
                <c:pt idx="6">
                  <c:v>0.42</c:v>
                </c:pt>
                <c:pt idx="7">
                  <c:v>0.45</c:v>
                </c:pt>
                <c:pt idx="8">
                  <c:v>0.47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B5C-45BD-868A-90B54540D4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8291200"/>
        <c:axId val="108292736"/>
      </c:lineChart>
      <c:catAx>
        <c:axId val="108291200"/>
        <c:scaling>
          <c:orientation val="minMax"/>
        </c:scaling>
        <c:delete val="0"/>
        <c:axPos val="b"/>
        <c:numFmt formatCode="hh:mm" sourceLinked="1"/>
        <c:majorTickMark val="out"/>
        <c:minorTickMark val="none"/>
        <c:tickLblPos val="nextTo"/>
        <c:crossAx val="108292736"/>
        <c:crosses val="autoZero"/>
        <c:auto val="1"/>
        <c:lblAlgn val="ctr"/>
        <c:lblOffset val="100"/>
        <c:noMultiLvlLbl val="0"/>
      </c:catAx>
      <c:valAx>
        <c:axId val="10829273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0829120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A1981-9E8C-4F42-8917-A6C18DB05977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985F4-BC4C-4493-8258-1F99880325E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7080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985F4-BC4C-4493-8258-1F99880325E6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21146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985F4-BC4C-4493-8258-1F99880325E6}" type="slidenum">
              <a:rPr lang="pl-PL" smtClean="0"/>
              <a:pPr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58882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985F4-BC4C-4493-8258-1F99880325E6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7994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985F4-BC4C-4493-8258-1F99880325E6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649451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985F4-BC4C-4493-8258-1F99880325E6}" type="slidenum">
              <a:rPr lang="pl-PL" smtClean="0"/>
              <a:pPr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5079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/>
          </a:p>
        </p:txBody>
      </p:sp>
      <p:sp>
        <p:nvSpPr>
          <p:cNvPr id="1331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1354E-3C9E-4B02-B19F-05533FBCC324}" type="slidenum">
              <a:rPr lang="pl-PL" altLang="pl-PL" smtClean="0">
                <a:cs typeface="Arial" charset="0"/>
              </a:rPr>
              <a:pPr/>
              <a:t>6</a:t>
            </a:fld>
            <a:endParaRPr lang="pl-PL" altLang="pl-PL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0111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985F4-BC4C-4493-8258-1F99880325E6}" type="slidenum">
              <a:rPr lang="pl-PL" smtClean="0"/>
              <a:pPr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832405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985F4-BC4C-4493-8258-1F99880325E6}" type="slidenum">
              <a:rPr lang="pl-PL" smtClean="0"/>
              <a:pPr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672941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985F4-BC4C-4493-8258-1F99880325E6}" type="slidenum">
              <a:rPr lang="pl-PL" smtClean="0"/>
              <a:pPr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2021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985F4-BC4C-4493-8258-1F99880325E6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0389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1556792"/>
            <a:ext cx="7772400" cy="1470025"/>
          </a:xfrm>
        </p:spPr>
        <p:txBody>
          <a:bodyPr/>
          <a:lstStyle/>
          <a:p>
            <a:r>
              <a:rPr lang="pl-PL"/>
              <a:t>Kliknij, aby edytować styl wzorca tytułu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1640" y="34290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Tallin, 13-15 August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7" name="Obraz 6" descr="poziom-ang-kolo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915816" y="4869160"/>
            <a:ext cx="3286738" cy="870968"/>
          </a:xfrm>
          <a:prstGeom prst="rect">
            <a:avLst/>
          </a:prstGeom>
        </p:spPr>
      </p:pic>
      <p:sp>
        <p:nvSpPr>
          <p:cNvPr id="8" name="Prostokąt 7"/>
          <p:cNvSpPr/>
          <p:nvPr userDrawn="1"/>
        </p:nvSpPr>
        <p:spPr>
          <a:xfrm>
            <a:off x="2843808" y="6381328"/>
            <a:ext cx="3384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Vratislav, 12</a:t>
            </a:r>
            <a:r>
              <a:rPr lang="pl-PL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– 13</a:t>
            </a:r>
            <a:r>
              <a:rPr lang="pl-PL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října </a:t>
            </a:r>
            <a:r>
              <a:rPr lang="uk-UA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</a:t>
            </a:r>
            <a:r>
              <a:rPr lang="pl-PL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Tallin, 13-15 June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dirty="0"/>
              <a:t>1/1</a:t>
            </a:r>
          </a:p>
        </p:txBody>
      </p:sp>
      <p:sp>
        <p:nvSpPr>
          <p:cNvPr id="9" name="Prostokąt 8"/>
          <p:cNvSpPr/>
          <p:nvPr userDrawn="1"/>
        </p:nvSpPr>
        <p:spPr>
          <a:xfrm>
            <a:off x="2771800" y="6381328"/>
            <a:ext cx="360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Vratislav, 12</a:t>
            </a:r>
            <a:r>
              <a:rPr lang="pl-PL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– 13</a:t>
            </a:r>
            <a:r>
              <a:rPr lang="pl-PL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října </a:t>
            </a:r>
            <a:r>
              <a:rPr lang="uk-UA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</a:t>
            </a:r>
            <a:r>
              <a:rPr lang="pl-PL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</a:p>
        </p:txBody>
      </p:sp>
      <p:sp>
        <p:nvSpPr>
          <p:cNvPr id="10" name="Prostokąt 9"/>
          <p:cNvSpPr/>
          <p:nvPr userDrawn="1"/>
        </p:nvSpPr>
        <p:spPr>
          <a:xfrm>
            <a:off x="395536" y="260648"/>
            <a:ext cx="206505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sz="1400" dirty="0"/>
              <a:t>Krzysztof Biernacki (PhD)</a:t>
            </a:r>
          </a:p>
        </p:txBody>
      </p:sp>
      <p:pic>
        <p:nvPicPr>
          <p:cNvPr id="11" name="Obraz 10" descr="poziom-ang-kolo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2880320" cy="76326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 wzorca tytułu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 wzorca tytułu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 wzorca tytułu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 wzorca tytułu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 wzorca tytułu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2018-10-19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23528" y="1556792"/>
            <a:ext cx="8496944" cy="1800200"/>
          </a:xfrm>
        </p:spPr>
        <p:txBody>
          <a:bodyPr>
            <a:noAutofit/>
          </a:bodyPr>
          <a:lstStyle/>
          <a:p>
            <a:r>
              <a:rPr lang="cs-CZ" sz="3600" b="1" dirty="0"/>
              <a:t>VLIV METOD </a:t>
            </a:r>
            <a:r>
              <a:rPr lang="cs-CZ" sz="3600" b="1" dirty="0" smtClean="0"/>
              <a:t>ZAMEZENÍ</a:t>
            </a:r>
            <a:br>
              <a:rPr lang="cs-CZ" sz="3600" b="1" dirty="0" smtClean="0"/>
            </a:br>
            <a:r>
              <a:rPr lang="cs-CZ" sz="3600" b="1" dirty="0" smtClean="0"/>
              <a:t>DVOJÍMU ZDANĚNÍ </a:t>
            </a:r>
            <a:br>
              <a:rPr lang="cs-CZ" sz="3600" b="1" dirty="0" smtClean="0"/>
            </a:br>
            <a:r>
              <a:rPr lang="cs-CZ" sz="3600" b="1" dirty="0" smtClean="0"/>
              <a:t>NA </a:t>
            </a:r>
            <a:r>
              <a:rPr lang="cs-CZ" sz="3600" b="1" dirty="0"/>
              <a:t>DAŇOVÉ ZATÍŽENÍ PODNIKŮ</a:t>
            </a:r>
            <a:endParaRPr lang="pl-PL" sz="3600" b="1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1640" y="3861048"/>
            <a:ext cx="6400800" cy="1320552"/>
          </a:xfrm>
        </p:spPr>
        <p:txBody>
          <a:bodyPr/>
          <a:lstStyle/>
          <a:p>
            <a:r>
              <a:rPr lang="pl-PL" dirty="0"/>
              <a:t> dr Krzysztof Biernacki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HYPOTÉZA</a:t>
            </a:r>
            <a:r>
              <a:rPr lang="cs-CZ" sz="3200" dirty="0"/>
              <a:t/>
            </a:r>
            <a:br>
              <a:rPr lang="cs-CZ" sz="3200" dirty="0"/>
            </a:br>
            <a:endParaRPr lang="pl-PL" sz="30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214282" y="1443840"/>
            <a:ext cx="864399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/>
            <a:r>
              <a:rPr lang="cs-CZ" sz="2400" b="1" dirty="0" smtClean="0"/>
              <a:t>Hypotéza</a:t>
            </a:r>
          </a:p>
          <a:p>
            <a:pPr lvl="0"/>
            <a:r>
              <a:rPr lang="cs-CZ" sz="2400" dirty="0" smtClean="0"/>
              <a:t>Použití metody vyloučení s progresí je výhodnější než použití metody proporcionálního zápočtu na globální daňové zatížení podnikatele podnikajícího v zemi daňové rezidence a v zahraničí.</a:t>
            </a:r>
          </a:p>
          <a:p>
            <a:pPr marL="285750" lvl="0" indent="-285750"/>
            <a:endParaRPr lang="cs-CZ" sz="2400" dirty="0" smtClean="0"/>
          </a:p>
          <a:p>
            <a:pPr marL="285750" lvl="0" indent="-285750"/>
            <a:r>
              <a:rPr lang="cs-CZ" sz="2400" b="1" dirty="0" smtClean="0"/>
              <a:t>Podmínky výběru problematiky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400" dirty="0" smtClean="0"/>
              <a:t>Smlouvy </a:t>
            </a:r>
            <a:r>
              <a:rPr lang="cs-CZ" sz="2400" dirty="0"/>
              <a:t>o zamezení dvojího zdanění </a:t>
            </a:r>
            <a:r>
              <a:rPr lang="cs-CZ" sz="2400" dirty="0" smtClean="0"/>
              <a:t>používají dvě metody zamezení dvojímu zdanění, přičemž podnikatelé mají možnost výběru určitého občanskoprávního vztahu s následkem použití určité metody.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400" dirty="0"/>
              <a:t>Výběr </a:t>
            </a:r>
            <a:r>
              <a:rPr lang="cs-CZ" sz="2400" dirty="0" smtClean="0"/>
              <a:t>zahraniční </a:t>
            </a:r>
            <a:r>
              <a:rPr lang="cs-CZ" sz="2400" dirty="0"/>
              <a:t>země s </a:t>
            </a:r>
            <a:r>
              <a:rPr lang="cs-CZ" sz="2400" dirty="0" smtClean="0"/>
              <a:t>nízkou daňovou sazbou není vždy možný.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38508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664221"/>
          </a:xfrm>
        </p:spPr>
        <p:txBody>
          <a:bodyPr>
            <a:normAutofit lnSpcReduction="10000"/>
          </a:bodyPr>
          <a:lstStyle/>
          <a:p>
            <a:pPr marL="0" indent="0" algn="r">
              <a:buNone/>
              <a:defRPr/>
            </a:pPr>
            <a:r>
              <a:rPr lang="cs-CZ" sz="2400" b="1" dirty="0"/>
              <a:t>METODA PROPORCIONÁLNÍHO ZÁPOČTU</a:t>
            </a:r>
            <a:endParaRPr lang="cs-CZ" sz="2400" dirty="0"/>
          </a:p>
          <a:p>
            <a:pPr marL="0" indent="0" algn="r" eaLnBrk="1" hangingPunct="1">
              <a:buFont typeface="Arial" charset="0"/>
              <a:buNone/>
              <a:defRPr/>
            </a:pPr>
            <a:endParaRPr lang="pl-PL" sz="2400" b="1" dirty="0"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pl-PL" sz="2400" b="1" dirty="0">
              <a:cs typeface="Arial" pitchFamily="34" charset="0"/>
            </a:endParaRPr>
          </a:p>
          <a:p>
            <a:pPr marL="0" lvl="0" indent="0">
              <a:buNone/>
            </a:pPr>
            <a:r>
              <a:rPr lang="cs-CZ" sz="2000" b="1" dirty="0" smtClean="0"/>
              <a:t>I. Metoda </a:t>
            </a:r>
            <a:r>
              <a:rPr lang="cs-CZ" sz="2000" b="1" dirty="0"/>
              <a:t>proporcionálního zápočtu (27 odst. 9 daně z příjmu fyzických osob)</a:t>
            </a:r>
            <a:endParaRPr lang="cs-CZ" sz="2000" dirty="0"/>
          </a:p>
          <a:p>
            <a:pPr marL="457200" lvl="0" indent="-457200">
              <a:buFont typeface="+mj-lt"/>
              <a:buAutoNum type="alphaLcParenR"/>
            </a:pPr>
            <a:r>
              <a:rPr lang="cs-CZ" sz="2000" dirty="0"/>
              <a:t>Sečtou se příjmy</a:t>
            </a:r>
          </a:p>
          <a:p>
            <a:pPr marL="457200" lvl="0" indent="-457200">
              <a:buFont typeface="+mj-lt"/>
              <a:buAutoNum type="alphaLcParenR"/>
            </a:pPr>
            <a:r>
              <a:rPr lang="cs-CZ" sz="2000" dirty="0"/>
              <a:t>Od součtu příjmů se stanoví daň podle stupnice (Pod)</a:t>
            </a:r>
          </a:p>
          <a:p>
            <a:pPr marL="457200" lvl="0" indent="-457200">
              <a:buFont typeface="+mj-lt"/>
              <a:buAutoNum type="alphaLcParenR"/>
            </a:pPr>
            <a:r>
              <a:rPr lang="cs-CZ" sz="2000" dirty="0"/>
              <a:t>Vypočítá se limit odpočtu daně zaplacené v zahraničí: Limit = Pod * </a:t>
            </a:r>
            <a:r>
              <a:rPr lang="cs-CZ" sz="2000" dirty="0" err="1"/>
              <a:t>DZ</a:t>
            </a:r>
            <a:r>
              <a:rPr lang="cs-CZ" sz="2000" dirty="0"/>
              <a:t>/DC</a:t>
            </a:r>
          </a:p>
          <a:p>
            <a:pPr marL="457200" lvl="0" indent="-457200">
              <a:buFont typeface="+mj-lt"/>
              <a:buAutoNum type="alphaLcParenR"/>
            </a:pPr>
            <a:r>
              <a:rPr lang="cs-CZ" sz="2000" dirty="0"/>
              <a:t>Od celkové daně (Pod) se odečte daň zaplacená v zahraničí do výše limitu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PŘÍKLAD</a:t>
            </a:r>
            <a:endParaRPr lang="cs-CZ" sz="2000" dirty="0"/>
          </a:p>
          <a:p>
            <a:pPr marL="457200" lvl="0" indent="-457200">
              <a:buFont typeface="+mj-lt"/>
              <a:buAutoNum type="alphaLcParenR"/>
            </a:pPr>
            <a:r>
              <a:rPr lang="cs-CZ" sz="2000" dirty="0"/>
              <a:t>Celkový příjem:</a:t>
            </a:r>
            <a:r>
              <a:rPr lang="pl-PL" sz="2000" dirty="0"/>
              <a:t> 100 + 100 = 200</a:t>
            </a:r>
            <a:endParaRPr lang="cs-CZ" sz="2000" dirty="0"/>
          </a:p>
          <a:p>
            <a:pPr marL="457200" lvl="0" indent="-457200">
              <a:buFont typeface="+mj-lt"/>
              <a:buAutoNum type="alphaLcParenR"/>
            </a:pPr>
            <a:r>
              <a:rPr lang="cs-CZ" sz="2000" dirty="0"/>
              <a:t>Daň podle stupnice:</a:t>
            </a:r>
            <a:r>
              <a:rPr lang="pl-PL" sz="2000" dirty="0"/>
              <a:t> (100*20%)+(100*40%) = 60</a:t>
            </a:r>
            <a:endParaRPr lang="cs-CZ" sz="2000" dirty="0"/>
          </a:p>
          <a:p>
            <a:pPr marL="457200" lvl="0" indent="-457200">
              <a:buFont typeface="+mj-lt"/>
              <a:buAutoNum type="alphaLcParenR"/>
            </a:pPr>
            <a:r>
              <a:rPr lang="cs-CZ" sz="2000" dirty="0"/>
              <a:t>Limit: 60 * 100/200 =&gt; 30 [j]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000" b="1" dirty="0" smtClean="0"/>
              <a:t>Daňová povinnost v </a:t>
            </a:r>
            <a:r>
              <a:rPr lang="cs-CZ" sz="2000" b="1" dirty="0"/>
              <a:t>Polsku: 60 – 20 = 40 [j]</a:t>
            </a:r>
            <a:endParaRPr lang="pl-PL" sz="2000" b="1" dirty="0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289550"/>
          </a:xfrm>
        </p:spPr>
        <p:txBody>
          <a:bodyPr>
            <a:normAutofit fontScale="92500" lnSpcReduction="10000"/>
          </a:bodyPr>
          <a:lstStyle/>
          <a:p>
            <a:pPr marL="0" indent="0" algn="r">
              <a:buNone/>
              <a:defRPr/>
            </a:pPr>
            <a:r>
              <a:rPr lang="cs-CZ" sz="2400" b="1" dirty="0"/>
              <a:t>METODA VYLOUČENÍ S PROGRESÍ</a:t>
            </a:r>
            <a:endParaRPr lang="pl-PL" sz="2400" b="1" dirty="0"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pl-PL" sz="2400" b="1" dirty="0"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pl-PL" sz="2400" b="1" dirty="0"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/>
              <a:t>II. Metoda vyloučení s progresí (čl. 27 odst. 8 daně z příjmu fyzických osob)</a:t>
            </a:r>
            <a:endParaRPr lang="cs-CZ" sz="2400" dirty="0"/>
          </a:p>
          <a:p>
            <a:pPr marL="457200" lvl="0" indent="-457200">
              <a:buFont typeface="+mj-lt"/>
              <a:buAutoNum type="alphaLcParenR"/>
            </a:pPr>
            <a:r>
              <a:rPr lang="cs-CZ" sz="2400" dirty="0"/>
              <a:t>Sečtou se příjmy</a:t>
            </a:r>
          </a:p>
          <a:p>
            <a:pPr marL="457200" lvl="0" indent="-457200">
              <a:buFont typeface="+mj-lt"/>
              <a:buAutoNum type="alphaLcParenR"/>
            </a:pPr>
            <a:r>
              <a:rPr lang="cs-CZ" sz="2400" dirty="0"/>
              <a:t>Od součtu příjmů se stanoví daň podle stupnice </a:t>
            </a:r>
          </a:p>
          <a:p>
            <a:pPr marL="457200" lvl="0" indent="-457200">
              <a:buFont typeface="+mj-lt"/>
              <a:buAutoNum type="alphaLcParenR"/>
            </a:pPr>
            <a:r>
              <a:rPr lang="cs-CZ" sz="2400" dirty="0"/>
              <a:t>Vypočítá se procentuální výše daně: St = Pod/</a:t>
            </a:r>
            <a:r>
              <a:rPr lang="cs-CZ" sz="2400" dirty="0" err="1"/>
              <a:t>SD</a:t>
            </a:r>
            <a:r>
              <a:rPr lang="cs-CZ" sz="2400" dirty="0"/>
              <a:t>*100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PŘÍKLAD</a:t>
            </a:r>
            <a:endParaRPr lang="cs-CZ" sz="2400" dirty="0"/>
          </a:p>
          <a:p>
            <a:pPr marL="457200" lvl="0" indent="-457200">
              <a:buFont typeface="+mj-lt"/>
              <a:buAutoNum type="alphaLcParenR"/>
            </a:pPr>
            <a:r>
              <a:rPr lang="cs-CZ" sz="2400" dirty="0"/>
              <a:t>Celkový příjem:</a:t>
            </a:r>
            <a:r>
              <a:rPr lang="pl-PL" sz="2400" dirty="0"/>
              <a:t> 100 + 100 = 200</a:t>
            </a:r>
            <a:endParaRPr lang="cs-CZ" sz="2400" dirty="0"/>
          </a:p>
          <a:p>
            <a:pPr marL="457200" lvl="0" indent="-457200">
              <a:buFont typeface="+mj-lt"/>
              <a:buAutoNum type="alphaLcParenR"/>
            </a:pPr>
            <a:r>
              <a:rPr lang="cs-CZ" sz="2400" dirty="0"/>
              <a:t>Daň podle stupnice:</a:t>
            </a:r>
            <a:r>
              <a:rPr lang="pl-PL" sz="2400" dirty="0"/>
              <a:t> (100*20%)+(100*40%) = 60</a:t>
            </a:r>
            <a:endParaRPr lang="cs-CZ" sz="2400" dirty="0"/>
          </a:p>
          <a:p>
            <a:pPr marL="457200" lvl="0" indent="-457200">
              <a:buFont typeface="+mj-lt"/>
              <a:buAutoNum type="alphaLcParenR"/>
            </a:pPr>
            <a:r>
              <a:rPr lang="cs-CZ" sz="2400" dirty="0"/>
              <a:t>Procentuální výše: St = 60/200 * 100 =&gt; 30%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b="1" dirty="0"/>
              <a:t>Daňová </a:t>
            </a:r>
            <a:r>
              <a:rPr lang="cs-CZ" sz="2400" b="1" dirty="0" smtClean="0"/>
              <a:t>povinnost: </a:t>
            </a:r>
            <a:r>
              <a:rPr lang="cs-CZ" sz="2400" b="1" dirty="0"/>
              <a:t>100 * 30% = 30 [j]</a:t>
            </a:r>
            <a:endParaRPr lang="pl-PL" sz="2300" b="1" dirty="0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289550"/>
          </a:xfrm>
        </p:spPr>
        <p:txBody>
          <a:bodyPr>
            <a:normAutofit/>
          </a:bodyPr>
          <a:lstStyle/>
          <a:p>
            <a:pPr marL="0" indent="0" algn="r">
              <a:buNone/>
              <a:defRPr/>
            </a:pPr>
            <a:r>
              <a:rPr lang="cs-CZ" sz="2400" b="1" dirty="0"/>
              <a:t>KONCEPCE ANALÝZY</a:t>
            </a:r>
            <a:endParaRPr lang="pl-PL" sz="2400" b="1" dirty="0"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pl-PL" sz="2400" b="1" dirty="0"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pl-PL" sz="2400" b="1" dirty="0">
              <a:cs typeface="Arial" pitchFamily="34" charset="0"/>
            </a:endParaRP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609600" y="1484783"/>
            <a:ext cx="8229600" cy="47937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sz="2000" dirty="0" smtClean="0">
                <a:cs typeface="Arial" pitchFamily="34" charset="0"/>
              </a:rPr>
              <a:t>Domácí subjekt</a:t>
            </a: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Arial" pitchFamily="34" charset="0"/>
              </a:rPr>
              <a:t> (rezident) může alokovat příjem ke zdanění v zemi rezidence nebo v zahraničí, kde má status nerezidenta;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sz="2000" dirty="0" smtClean="0">
                <a:cs typeface="Arial" pitchFamily="34" charset="0"/>
              </a:rPr>
              <a:t>Alokace výše uvedeného příjmu je neomezená a zahrnuje celkem 1,1 mil. [j] příjmu;</a:t>
            </a: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cs-CZ" sz="2000" dirty="0" smtClean="0"/>
              <a:t>V</a:t>
            </a:r>
            <a:r>
              <a:rPr lang="cs-CZ" sz="2000" dirty="0"/>
              <a:t> prvním scénáři je domácí příjem zdaněn sazbou 20 %, zatímco zahraniční příjem je zdaněn sazbou 50 % (scénář 20-50);</a:t>
            </a:r>
            <a:endParaRPr lang="cs-CZ" sz="2000" dirty="0" smtClean="0">
              <a:cs typeface="Arial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000" dirty="0"/>
              <a:t>Ve druhém scénáři je domácí příjem zdaněn sazbou 50 %, zatímco zahraniční příjem je zdaněn sazbou 20 % (scénář 20-50).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cs-CZ" sz="2000" dirty="0" smtClean="0">
              <a:cs typeface="Arial" pitchFamily="34" charset="0"/>
            </a:endParaRPr>
          </a:p>
          <a:p>
            <a:r>
              <a:rPr lang="cs-CZ" sz="2000" b="1" u="sng" dirty="0"/>
              <a:t>Nejsou zohledněny:</a:t>
            </a:r>
            <a:endParaRPr lang="cs-CZ" sz="20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000" dirty="0"/>
              <a:t> transferové ceny a důsledky jejich stanovení v netržní hodnotě;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/>
              <a:t> úpravy </a:t>
            </a:r>
            <a:r>
              <a:rPr lang="cs-CZ" sz="2000" dirty="0" err="1"/>
              <a:t>CFC</a:t>
            </a:r>
            <a:r>
              <a:rPr lang="cs-CZ" sz="2000" dirty="0" smtClean="0">
                <a:cs typeface="Arial" pitchFamily="34" charset="0"/>
              </a:rPr>
              <a:t> (</a:t>
            </a:r>
            <a:r>
              <a:rPr lang="cs-CZ" sz="2000" i="1" dirty="0" err="1" smtClean="0">
                <a:cs typeface="Arial" pitchFamily="34" charset="0"/>
              </a:rPr>
              <a:t>controlled</a:t>
            </a:r>
            <a:r>
              <a:rPr lang="cs-CZ" sz="2000" i="1" dirty="0" smtClean="0">
                <a:cs typeface="Arial" pitchFamily="34" charset="0"/>
              </a:rPr>
              <a:t> </a:t>
            </a:r>
            <a:r>
              <a:rPr lang="cs-CZ" sz="2000" i="1" dirty="0" err="1" smtClean="0">
                <a:cs typeface="Arial" pitchFamily="34" charset="0"/>
              </a:rPr>
              <a:t>foreign</a:t>
            </a:r>
            <a:r>
              <a:rPr lang="cs-CZ" sz="2000" i="1" dirty="0" smtClean="0">
                <a:cs typeface="Arial" pitchFamily="34" charset="0"/>
              </a:rPr>
              <a:t> </a:t>
            </a:r>
            <a:r>
              <a:rPr lang="cs-CZ" sz="2000" i="1" dirty="0" err="1" smtClean="0">
                <a:cs typeface="Arial" pitchFamily="34" charset="0"/>
              </a:rPr>
              <a:t>corporation</a:t>
            </a:r>
            <a:r>
              <a:rPr lang="cs-CZ" sz="2000" dirty="0" smtClean="0">
                <a:cs typeface="Arial" pitchFamily="34" charset="0"/>
              </a:rPr>
              <a:t>)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ymbol zastępczy zawartości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 marL="0" indent="0" algn="r">
              <a:buNone/>
            </a:pPr>
            <a:r>
              <a:rPr lang="cs-CZ" sz="2400" b="1" dirty="0" smtClean="0"/>
              <a:t>ANALÝZA – VIZUALIZACE</a:t>
            </a:r>
            <a:endParaRPr lang="cs-CZ" altLang="pl-PL" sz="2400" b="1" dirty="0" smtClean="0">
              <a:cs typeface="Arial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cs-CZ" altLang="pl-PL" sz="2400" dirty="0" smtClean="0">
              <a:cs typeface="Arial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cs-CZ" altLang="pl-PL" sz="2400" dirty="0" smtClean="0">
              <a:cs typeface="Arial" charset="0"/>
            </a:endParaRPr>
          </a:p>
          <a:p>
            <a:pPr marL="0" indent="0">
              <a:buNone/>
            </a:pPr>
            <a:r>
              <a:rPr lang="cs-CZ" altLang="pl-PL" sz="2400" dirty="0" smtClean="0">
                <a:cs typeface="Arial" charset="0"/>
              </a:rPr>
              <a:t>	</a:t>
            </a:r>
            <a:r>
              <a:rPr lang="cs-CZ" altLang="pl-PL" sz="2400" dirty="0" smtClean="0">
                <a:cs typeface="Arial" charset="0"/>
              </a:rPr>
              <a:t>      (</a:t>
            </a:r>
            <a:r>
              <a:rPr lang="cs-CZ" sz="2400" dirty="0" smtClean="0"/>
              <a:t>FRANCIE</a:t>
            </a:r>
            <a:r>
              <a:rPr lang="cs-CZ" altLang="pl-PL" sz="2400" dirty="0" smtClean="0">
                <a:cs typeface="Arial" charset="0"/>
              </a:rPr>
              <a:t>)			</a:t>
            </a:r>
            <a:r>
              <a:rPr lang="cs-CZ" altLang="pl-PL" sz="2400" dirty="0" smtClean="0">
                <a:cs typeface="Arial" charset="0"/>
              </a:rPr>
              <a:t>            POLSKO</a:t>
            </a:r>
            <a:endParaRPr lang="cs-CZ" altLang="pl-PL" sz="2400" dirty="0" smtClean="0">
              <a:cs typeface="Arial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cs-CZ" altLang="pl-PL" sz="2400" dirty="0" smtClean="0">
              <a:cs typeface="Arial" charset="0"/>
            </a:endParaRPr>
          </a:p>
          <a:p>
            <a:pPr marL="0" indent="0">
              <a:buNone/>
            </a:pPr>
            <a:r>
              <a:rPr lang="cs-CZ" altLang="pl-PL" sz="2400" dirty="0" smtClean="0">
                <a:cs typeface="Arial" charset="0"/>
              </a:rPr>
              <a:t>(zdanění </a:t>
            </a:r>
            <a:r>
              <a:rPr lang="cs-CZ" altLang="pl-PL" sz="2400" dirty="0">
                <a:cs typeface="Arial" charset="0"/>
              </a:rPr>
              <a:t>příjmu z dané země) </a:t>
            </a:r>
            <a:r>
              <a:rPr lang="cs-CZ" altLang="pl-PL" sz="2400" dirty="0" smtClean="0">
                <a:cs typeface="Arial" charset="0"/>
              </a:rPr>
              <a:t>	</a:t>
            </a:r>
            <a:r>
              <a:rPr lang="cs-CZ" altLang="pl-PL" sz="2400" dirty="0" smtClean="0">
                <a:cs typeface="Arial" charset="0"/>
              </a:rPr>
              <a:t>  (</a:t>
            </a:r>
            <a:r>
              <a:rPr lang="cs-CZ" altLang="pl-PL" sz="2400" dirty="0" smtClean="0">
                <a:cs typeface="Arial" charset="0"/>
              </a:rPr>
              <a:t>zdanění všech příjmů)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altLang="pl-PL" sz="2400" dirty="0" smtClean="0">
                <a:cs typeface="Arial" charset="0"/>
              </a:rPr>
              <a:t>		</a:t>
            </a:r>
            <a:r>
              <a:rPr lang="cs-CZ" altLang="pl-PL" sz="2400" dirty="0" smtClean="0">
                <a:cs typeface="Arial" charset="0"/>
              </a:rPr>
              <a:t>N</a:t>
            </a:r>
            <a:r>
              <a:rPr lang="cs-CZ" altLang="pl-PL" sz="2400" dirty="0" smtClean="0">
                <a:cs typeface="Arial" charset="0"/>
              </a:rPr>
              <a:t>				R 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altLang="pl-PL" sz="2400" dirty="0" smtClean="0">
                <a:cs typeface="Arial" charset="0"/>
              </a:rPr>
              <a:t>				</a:t>
            </a:r>
            <a:endParaRPr lang="cs-CZ" altLang="pl-PL" sz="2400" dirty="0">
              <a:cs typeface="Arial" charset="0"/>
            </a:endParaRPr>
          </a:p>
        </p:txBody>
      </p:sp>
      <p:cxnSp>
        <p:nvCxnSpPr>
          <p:cNvPr id="4" name="Łącznik prostoliniowy 3"/>
          <p:cNvCxnSpPr/>
          <p:nvPr/>
        </p:nvCxnSpPr>
        <p:spPr>
          <a:xfrm>
            <a:off x="4500563" y="2276475"/>
            <a:ext cx="0" cy="3960813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oliniowy 5"/>
          <p:cNvCxnSpPr/>
          <p:nvPr/>
        </p:nvCxnSpPr>
        <p:spPr>
          <a:xfrm>
            <a:off x="611188" y="2565400"/>
            <a:ext cx="7561262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trzałka zakrzywiona w górę 8"/>
          <p:cNvSpPr/>
          <p:nvPr/>
        </p:nvSpPr>
        <p:spPr>
          <a:xfrm>
            <a:off x="2411413" y="3933825"/>
            <a:ext cx="3960812" cy="8636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schemeClr val="tx1"/>
              </a:solidFill>
            </a:endParaRPr>
          </a:p>
        </p:txBody>
      </p:sp>
      <p:sp>
        <p:nvSpPr>
          <p:cNvPr id="6150" name="pole tekstowe 10"/>
          <p:cNvSpPr txBox="1">
            <a:spLocks noChangeArrowheads="1"/>
          </p:cNvSpPr>
          <p:nvPr/>
        </p:nvSpPr>
        <p:spPr bwMode="auto">
          <a:xfrm>
            <a:off x="611188" y="4508500"/>
            <a:ext cx="201612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pl-PL" dirty="0" smtClean="0"/>
              <a:t>Příjem = 100 [j]</a:t>
            </a:r>
          </a:p>
          <a:p>
            <a:r>
              <a:rPr lang="cs-CZ" altLang="pl-PL" dirty="0" smtClean="0"/>
              <a:t>Sazba = 20 %</a:t>
            </a:r>
          </a:p>
          <a:p>
            <a:r>
              <a:rPr lang="cs-CZ" altLang="pl-PL" b="1" dirty="0" smtClean="0"/>
              <a:t>Daň = 20 [j]</a:t>
            </a:r>
          </a:p>
          <a:p>
            <a:endParaRPr lang="cs-CZ" altLang="pl-PL" dirty="0"/>
          </a:p>
        </p:txBody>
      </p:sp>
      <p:sp>
        <p:nvSpPr>
          <p:cNvPr id="6151" name="pole tekstowe 12"/>
          <p:cNvSpPr txBox="1">
            <a:spLocks noChangeArrowheads="1"/>
          </p:cNvSpPr>
          <p:nvPr/>
        </p:nvSpPr>
        <p:spPr bwMode="auto">
          <a:xfrm>
            <a:off x="6180138" y="4075113"/>
            <a:ext cx="288131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pl-PL" dirty="0" smtClean="0"/>
              <a:t>Domácí příjem = 100 [j]</a:t>
            </a:r>
          </a:p>
          <a:p>
            <a:r>
              <a:rPr lang="cs-CZ" altLang="pl-PL" dirty="0" smtClean="0"/>
              <a:t>Zahraniční příjem = 100 [j]</a:t>
            </a:r>
          </a:p>
          <a:p>
            <a:r>
              <a:rPr lang="cs-CZ" altLang="pl-PL" dirty="0" smtClean="0"/>
              <a:t>Součet příjmů = 200 [j]</a:t>
            </a:r>
          </a:p>
          <a:p>
            <a:r>
              <a:rPr lang="cs-CZ" altLang="pl-PL" dirty="0" smtClean="0"/>
              <a:t>Sazba = 20 % až 100 [j],</a:t>
            </a:r>
          </a:p>
          <a:p>
            <a:r>
              <a:rPr lang="cs-CZ" altLang="pl-PL" dirty="0" smtClean="0"/>
              <a:t>                 </a:t>
            </a:r>
            <a:r>
              <a:rPr lang="cs-CZ" altLang="pl-PL" dirty="0" smtClean="0"/>
              <a:t>a více než 40 %</a:t>
            </a:r>
          </a:p>
          <a:p>
            <a:r>
              <a:rPr lang="cs-CZ" altLang="pl-PL" b="1" dirty="0" smtClean="0"/>
              <a:t>Daň = 20+ 40 = 60 [j]</a:t>
            </a:r>
          </a:p>
          <a:p>
            <a:endParaRPr lang="cs-CZ" altLang="pl-P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289550"/>
          </a:xfrm>
        </p:spPr>
        <p:txBody>
          <a:bodyPr>
            <a:normAutofit/>
          </a:bodyPr>
          <a:lstStyle/>
          <a:p>
            <a:pPr marL="0" indent="0" algn="r">
              <a:buNone/>
              <a:defRPr/>
            </a:pPr>
            <a:r>
              <a:rPr lang="cs-CZ" sz="2400" b="1" dirty="0"/>
              <a:t>SCÉNÁŘ</a:t>
            </a:r>
            <a:r>
              <a:rPr lang="pl-PL" sz="2400" b="1" dirty="0" smtClean="0">
                <a:cs typeface="Arial" pitchFamily="34" charset="0"/>
              </a:rPr>
              <a:t> </a:t>
            </a:r>
            <a:r>
              <a:rPr lang="pl-PL" sz="2400" b="1" dirty="0">
                <a:cs typeface="Arial" pitchFamily="34" charset="0"/>
              </a:rPr>
              <a:t>20-50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pl-PL" sz="2400" b="1" dirty="0"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pl-PL" sz="2400" b="1" dirty="0">
              <a:cs typeface="Arial" pitchFamily="34" charset="0"/>
            </a:endParaRP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609600" y="989013"/>
            <a:ext cx="8229600" cy="52895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pl-PL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34" charset="0"/>
            </a:endParaRPr>
          </a:p>
        </p:txBody>
      </p:sp>
      <p:graphicFrame>
        <p:nvGraphicFramePr>
          <p:cNvPr id="4" name="Wykres 3"/>
          <p:cNvGraphicFramePr/>
          <p:nvPr/>
        </p:nvGraphicFramePr>
        <p:xfrm>
          <a:off x="642910" y="1428736"/>
          <a:ext cx="8001056" cy="47863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289550"/>
          </a:xfrm>
        </p:spPr>
        <p:txBody>
          <a:bodyPr>
            <a:normAutofit/>
          </a:bodyPr>
          <a:lstStyle/>
          <a:p>
            <a:pPr marL="0" indent="0" algn="r">
              <a:buNone/>
              <a:defRPr/>
            </a:pPr>
            <a:r>
              <a:rPr lang="cs-CZ" sz="2400" b="1" dirty="0"/>
              <a:t>SCÉNÁŘ</a:t>
            </a:r>
            <a:r>
              <a:rPr lang="pl-PL" sz="2400" b="1" dirty="0" smtClean="0">
                <a:cs typeface="Arial" pitchFamily="34" charset="0"/>
              </a:rPr>
              <a:t> </a:t>
            </a:r>
            <a:r>
              <a:rPr lang="pl-PL" sz="2400" b="1" dirty="0">
                <a:cs typeface="Arial" pitchFamily="34" charset="0"/>
              </a:rPr>
              <a:t>50-20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pl-PL" sz="2400" b="1" dirty="0"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pl-PL" sz="2400" b="1" dirty="0">
              <a:cs typeface="Arial" pitchFamily="34" charset="0"/>
            </a:endParaRP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609600" y="989013"/>
            <a:ext cx="8229600" cy="52895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pl-PL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34" charset="0"/>
            </a:endParaRPr>
          </a:p>
        </p:txBody>
      </p:sp>
      <p:graphicFrame>
        <p:nvGraphicFramePr>
          <p:cNvPr id="5" name="Wykres 4"/>
          <p:cNvGraphicFramePr/>
          <p:nvPr/>
        </p:nvGraphicFramePr>
        <p:xfrm>
          <a:off x="571472" y="1428737"/>
          <a:ext cx="8001056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836612"/>
            <a:ext cx="8075240" cy="5521345"/>
          </a:xfrm>
        </p:spPr>
        <p:txBody>
          <a:bodyPr>
            <a:normAutofit/>
          </a:bodyPr>
          <a:lstStyle/>
          <a:p>
            <a:pPr marL="0" indent="0" algn="r">
              <a:buNone/>
              <a:defRPr/>
            </a:pPr>
            <a:r>
              <a:rPr lang="cs-CZ" sz="2400" b="1" dirty="0"/>
              <a:t>ZÁVĚRY</a:t>
            </a:r>
            <a:endParaRPr lang="pl-PL" sz="2400" b="1" dirty="0">
              <a:cs typeface="Arial" pitchFamily="34" charset="0"/>
            </a:endParaRPr>
          </a:p>
          <a:p>
            <a:pPr marL="0" indent="0">
              <a:defRPr/>
            </a:pPr>
            <a:endParaRPr lang="pl-PL" sz="2300" dirty="0">
              <a:cs typeface="Arial" pitchFamily="34" charset="0"/>
            </a:endParaRPr>
          </a:p>
          <a:p>
            <a:r>
              <a:rPr lang="cs-CZ" sz="2400" dirty="0" smtClean="0"/>
              <a:t>Nemá význam používat </a:t>
            </a:r>
            <a:r>
              <a:rPr lang="cs-CZ" sz="2400" dirty="0"/>
              <a:t>metodu zamezení </a:t>
            </a:r>
            <a:r>
              <a:rPr lang="cs-CZ" sz="2400" dirty="0" smtClean="0"/>
              <a:t>dvojímu </a:t>
            </a:r>
            <a:r>
              <a:rPr lang="cs-CZ" sz="2400" dirty="0"/>
              <a:t>zdanění při alokaci příjmu ze země s nízkou procentuální </a:t>
            </a:r>
            <a:r>
              <a:rPr lang="cs-CZ" sz="2400" dirty="0" smtClean="0"/>
              <a:t>sazbou daně </a:t>
            </a:r>
            <a:r>
              <a:rPr lang="cs-CZ" sz="2400" dirty="0"/>
              <a:t>z příjmu do země s vysokou </a:t>
            </a:r>
            <a:r>
              <a:rPr lang="cs-CZ" sz="2400" dirty="0" smtClean="0"/>
              <a:t>sazbou této </a:t>
            </a:r>
            <a:r>
              <a:rPr lang="cs-CZ" sz="2400" dirty="0"/>
              <a:t>daně</a:t>
            </a:r>
            <a:r>
              <a:rPr lang="cs-CZ" sz="2400" dirty="0" smtClean="0"/>
              <a:t>;</a:t>
            </a:r>
            <a:endParaRPr lang="cs-CZ" sz="2400" dirty="0"/>
          </a:p>
          <a:p>
            <a:r>
              <a:rPr lang="cs-CZ" sz="2400" dirty="0"/>
              <a:t>Metoda vyloučení je výhodnější </a:t>
            </a:r>
            <a:r>
              <a:rPr lang="cs-CZ" sz="2400" dirty="0" smtClean="0"/>
              <a:t>metodou pro zamezení dvojímu zdanění </a:t>
            </a:r>
            <a:r>
              <a:rPr lang="cs-CZ" sz="2400" dirty="0"/>
              <a:t>pouze tehdy, kdy provádíme alokaci příjmu do země s nižší procentuální </a:t>
            </a:r>
            <a:r>
              <a:rPr lang="cs-CZ" sz="2400" dirty="0" smtClean="0"/>
              <a:t>sazbou daně </a:t>
            </a:r>
            <a:r>
              <a:rPr lang="cs-CZ" sz="2400" dirty="0"/>
              <a:t>z příjmu</a:t>
            </a:r>
            <a:r>
              <a:rPr lang="cs-CZ" sz="2400" dirty="0" smtClean="0"/>
              <a:t>;</a:t>
            </a:r>
            <a:endParaRPr lang="cs-CZ" sz="2400" dirty="0"/>
          </a:p>
          <a:p>
            <a:r>
              <a:rPr lang="cs-CZ" sz="2400" dirty="0"/>
              <a:t> Metoda proporcionálního </a:t>
            </a:r>
            <a:r>
              <a:rPr lang="cs-CZ" sz="2400" dirty="0" smtClean="0"/>
              <a:t>zápočtu při </a:t>
            </a:r>
            <a:r>
              <a:rPr lang="cs-CZ" sz="2400" dirty="0"/>
              <a:t>alokaci příjmu do země s </a:t>
            </a:r>
            <a:r>
              <a:rPr lang="cs-CZ" sz="2400" dirty="0" smtClean="0"/>
              <a:t>nižší </a:t>
            </a:r>
            <a:r>
              <a:rPr lang="cs-CZ" sz="2400" dirty="0"/>
              <a:t>procentuální </a:t>
            </a:r>
            <a:r>
              <a:rPr lang="cs-CZ" sz="2400" dirty="0" smtClean="0"/>
              <a:t>sazbou daně </a:t>
            </a:r>
            <a:r>
              <a:rPr lang="cs-CZ" sz="2400" dirty="0"/>
              <a:t>z příjmu udržuje stálou celkovou zátěž </a:t>
            </a:r>
            <a:r>
              <a:rPr lang="cs-CZ" sz="2400" dirty="0" smtClean="0"/>
              <a:t>provázaných subjektů</a:t>
            </a:r>
            <a:r>
              <a:rPr lang="pl-PL" sz="2300" dirty="0" smtClean="0">
                <a:cs typeface="Arial" pitchFamily="34" charset="0"/>
              </a:rPr>
              <a:t>.</a:t>
            </a:r>
            <a:endParaRPr lang="pl-PL" sz="2300" dirty="0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3600" b="1" dirty="0"/>
              <a:t>DĚKUJI ZA POZORNOST</a:t>
            </a:r>
            <a:r>
              <a:rPr lang="cs-CZ" sz="3600" dirty="0"/>
              <a:t/>
            </a:r>
            <a:br>
              <a:rPr lang="cs-CZ" sz="3600" dirty="0"/>
            </a:b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1640" y="3861048"/>
            <a:ext cx="6400800" cy="1320552"/>
          </a:xfrm>
        </p:spPr>
        <p:txBody>
          <a:bodyPr/>
          <a:lstStyle/>
          <a:p>
            <a:r>
              <a:rPr lang="pl-PL" dirty="0"/>
              <a:t>dr Krzysztof Biernacki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4139952" y="565195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POLAND</a:t>
            </a:r>
          </a:p>
        </p:txBody>
      </p:sp>
    </p:spTree>
    <p:extLst>
      <p:ext uri="{BB962C8B-B14F-4D97-AF65-F5344CB8AC3E}">
        <p14:creationId xmlns:p14="http://schemas.microsoft.com/office/powerpoint/2010/main" val="403102391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245</Words>
  <Application>Microsoft Office PowerPoint</Application>
  <PresentationFormat>Pokaz na ekranie (4:3)</PresentationFormat>
  <Paragraphs>83</Paragraphs>
  <Slides>10</Slides>
  <Notes>10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VLIV METOD ZAMEZENÍ DVOJÍMU ZDANĚNÍ  NA DAŇOVÉ ZATÍŽENÍ PODNIKŮ</vt:lpstr>
      <vt:lpstr>HYPOTÉZA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DĚKUJI ZA POZORNOST </vt:lpstr>
    </vt:vector>
  </TitlesOfParts>
  <Company>Biuro Tłumaczeń VIVALANG | www.vivalang.pl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VLIV METOD ZAMEZENÍ DVOJÍMU ZDANĚNÍ  NA DAŇOVÉ ZATÍŽENÍ PODNIKŮ</dc:title>
  <dc:creator>Biuro Tłumaczeń VIVALANG | www.vivalang.pl</dc:creator>
  <cp:lastModifiedBy>Agnieszka(Junior PM)</cp:lastModifiedBy>
  <cp:revision>107</cp:revision>
  <dcterms:created xsi:type="dcterms:W3CDTF">2010-06-14T19:29:06Z</dcterms:created>
  <dcterms:modified xsi:type="dcterms:W3CDTF">2018-10-19T10:15:58Z</dcterms:modified>
</cp:coreProperties>
</file>