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61" r:id="rId5"/>
    <p:sldId id="264" r:id="rId6"/>
    <p:sldId id="263" r:id="rId7"/>
    <p:sldId id="262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5714" autoAdjust="0"/>
  </p:normalViewPr>
  <p:slideViewPr>
    <p:cSldViewPr snapToGrid="0">
      <p:cViewPr>
        <p:scale>
          <a:sx n="100" d="100"/>
          <a:sy n="100" d="100"/>
        </p:scale>
        <p:origin x="-870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5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AC0E70-AACF-4C57-B704-B720BC14DB52}" type="datetimeFigureOut">
              <a:rPr lang="cs-CZ" smtClean="0"/>
              <a:t>8.10.2018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60C632-896C-47CC-A6A2-0237D0EA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5843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0C632-896C-47CC-A6A2-0237D0EA417B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6939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0C632-896C-47CC-A6A2-0237D0EA417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1315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- </a:t>
            </a:r>
            <a:r>
              <a:rPr lang="pl-PL" altLang="pl-PL" sz="1200" dirty="0" smtClean="0">
                <a:latin typeface="Arial Unicode MS"/>
              </a:rPr>
              <a:t>- </a:t>
            </a:r>
            <a:r>
              <a:rPr lang="pl-PL" altLang="pl-PL" sz="1200" dirty="0" err="1" smtClean="0">
                <a:latin typeface="Arial Unicode MS"/>
              </a:rPr>
              <a:t>mobilita</a:t>
            </a:r>
            <a:r>
              <a:rPr lang="pl-PL" altLang="pl-PL" sz="1200" dirty="0" smtClean="0">
                <a:latin typeface="Arial Unicode MS"/>
              </a:rPr>
              <a:t> u: (1) </a:t>
            </a:r>
            <a:r>
              <a:rPr lang="pl-PL" altLang="pl-PL" sz="1200" dirty="0" err="1" smtClean="0">
                <a:latin typeface="Arial Unicode MS"/>
              </a:rPr>
              <a:t>nehmotných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aktiv</a:t>
            </a:r>
            <a:r>
              <a:rPr lang="pl-PL" altLang="pl-PL" sz="1200" dirty="0" smtClean="0">
                <a:latin typeface="Arial Unicode MS"/>
              </a:rPr>
              <a:t>, na </a:t>
            </a:r>
            <a:r>
              <a:rPr lang="pl-PL" altLang="pl-PL" sz="1200" dirty="0" err="1" smtClean="0">
                <a:latin typeface="Arial Unicode MS"/>
              </a:rPr>
              <a:t>nichž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silně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spočívá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digitalizace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ekonomiky</a:t>
            </a:r>
            <a:r>
              <a:rPr lang="pl-PL" altLang="pl-PL" sz="1200" dirty="0" smtClean="0">
                <a:latin typeface="Arial Unicode MS"/>
              </a:rPr>
              <a:t>; (2) </a:t>
            </a:r>
            <a:r>
              <a:rPr lang="pl-PL" altLang="pl-PL" sz="1200" dirty="0" err="1" smtClean="0">
                <a:latin typeface="Arial Unicode MS"/>
              </a:rPr>
              <a:t>uživatelé</a:t>
            </a:r>
            <a:r>
              <a:rPr lang="pl-PL" altLang="pl-PL" sz="1200" dirty="0" smtClean="0">
                <a:latin typeface="Arial Unicode MS"/>
              </a:rPr>
              <a:t>; a (3) </a:t>
            </a:r>
            <a:r>
              <a:rPr lang="pl-PL" altLang="pl-PL" sz="1200" dirty="0" err="1" smtClean="0">
                <a:latin typeface="Arial Unicode MS"/>
              </a:rPr>
              <a:t>obchodní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funkce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vyplývající</a:t>
            </a:r>
            <a:r>
              <a:rPr lang="pl-PL" altLang="pl-PL" sz="1200" dirty="0" smtClean="0">
                <a:latin typeface="Arial Unicode MS"/>
              </a:rPr>
              <a:t> z </a:t>
            </a:r>
            <a:r>
              <a:rPr lang="pl-PL" altLang="pl-PL" sz="1200" dirty="0" err="1" smtClean="0">
                <a:latin typeface="Arial Unicode MS"/>
              </a:rPr>
              <a:t>menší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potřeby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výkonu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určitých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funkcí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místními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pracovníky</a:t>
            </a:r>
            <a:r>
              <a:rPr lang="pl-PL" altLang="pl-PL" sz="1200" dirty="0" smtClean="0">
                <a:latin typeface="Arial Unicode MS"/>
              </a:rPr>
              <a:t>, a </a:t>
            </a:r>
            <a:r>
              <a:rPr lang="pl-PL" altLang="pl-PL" sz="1200" dirty="0" err="1" smtClean="0">
                <a:latin typeface="Arial Unicode MS"/>
              </a:rPr>
              <a:t>rovněž</a:t>
            </a:r>
            <a:r>
              <a:rPr lang="pl-PL" altLang="pl-PL" sz="1200" dirty="0" smtClean="0">
                <a:latin typeface="Arial Unicode MS"/>
              </a:rPr>
              <a:t> z </a:t>
            </a:r>
            <a:r>
              <a:rPr lang="pl-PL" altLang="pl-PL" sz="1200" dirty="0" err="1" smtClean="0">
                <a:latin typeface="Arial Unicode MS"/>
              </a:rPr>
              <a:t>pružnosti</a:t>
            </a:r>
            <a:r>
              <a:rPr lang="pl-PL" altLang="pl-PL" sz="1200" dirty="0" smtClean="0">
                <a:latin typeface="Arial Unicode MS"/>
              </a:rPr>
              <a:t>, v </a:t>
            </a:r>
            <a:r>
              <a:rPr lang="pl-PL" altLang="pl-PL" sz="1200" dirty="0" err="1" smtClean="0">
                <a:latin typeface="Arial Unicode MS"/>
              </a:rPr>
              <a:t>řadě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případů</a:t>
            </a:r>
            <a:r>
              <a:rPr lang="pl-PL" altLang="pl-PL" sz="1200" dirty="0" smtClean="0">
                <a:latin typeface="Arial Unicode MS"/>
              </a:rPr>
              <a:t>, </a:t>
            </a:r>
            <a:r>
              <a:rPr lang="pl-PL" altLang="pl-PL" sz="1200" dirty="0" err="1" smtClean="0">
                <a:latin typeface="Arial Unicode MS"/>
              </a:rPr>
              <a:t>výběru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umístění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serverů</a:t>
            </a:r>
            <a:r>
              <a:rPr lang="pl-PL" altLang="pl-PL" sz="1200" dirty="0" smtClean="0">
                <a:latin typeface="Arial Unicode MS"/>
              </a:rPr>
              <a:t> a </a:t>
            </a:r>
            <a:r>
              <a:rPr lang="pl-PL" altLang="pl-PL" sz="1200" dirty="0" err="1" smtClean="0">
                <a:latin typeface="Arial Unicode MS"/>
              </a:rPr>
              <a:t>ostatních</a:t>
            </a:r>
            <a:r>
              <a:rPr lang="pl-PL" altLang="pl-PL" sz="1200" dirty="0" smtClean="0">
                <a:latin typeface="Arial Unicode MS"/>
              </a:rPr>
              <a:t> </a:t>
            </a:r>
            <a:r>
              <a:rPr lang="pl-PL" altLang="pl-PL" sz="1200" dirty="0" err="1" smtClean="0">
                <a:latin typeface="Arial Unicode MS"/>
              </a:rPr>
              <a:t>zdrojů</a:t>
            </a:r>
            <a:endParaRPr kumimoji="0" lang="pl-PL" altLang="pl-PL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0C632-896C-47CC-A6A2-0237D0EA417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15863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0C632-896C-47CC-A6A2-0237D0EA417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636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0C632-896C-47CC-A6A2-0237D0EA417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645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0C632-896C-47CC-A6A2-0237D0EA417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20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0C632-896C-47CC-A6A2-0237D0EA417B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659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53366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7114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70409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920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37667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3485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68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6049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dirty="0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3836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1896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57501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303635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34646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24824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455791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59582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450FA-5F2B-4991-87A3-1E8F4F4DCF77}" type="datetimeFigureOut">
              <a:rPr lang="pl-PL" smtClean="0"/>
              <a:t>2018-10-08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DFE06F6-000F-4AB2-B957-80AE76ACC0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4535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03386" y="1325217"/>
            <a:ext cx="8077936" cy="2606349"/>
          </a:xfrm>
        </p:spPr>
        <p:txBody>
          <a:bodyPr/>
          <a:lstStyle/>
          <a:p>
            <a:r>
              <a:rPr lang="cs-CZ" noProof="0" dirty="0" smtClean="0"/>
              <a:t>Vyhýbání se </a:t>
            </a:r>
            <a:br>
              <a:rPr lang="cs-CZ" noProof="0" dirty="0" smtClean="0"/>
            </a:br>
            <a:r>
              <a:rPr lang="cs-CZ" noProof="0" dirty="0" smtClean="0"/>
              <a:t>daňovým povinnostem </a:t>
            </a:r>
            <a:br>
              <a:rPr lang="cs-CZ" noProof="0" dirty="0" smtClean="0"/>
            </a:br>
            <a:r>
              <a:rPr lang="cs-CZ" noProof="0" dirty="0" smtClean="0"/>
              <a:t>v digitální ekonomice</a:t>
            </a:r>
            <a:endParaRPr lang="cs-CZ" noProof="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noProof="0" dirty="0" err="1" smtClean="0">
                <a:solidFill>
                  <a:schemeClr val="tx1"/>
                </a:solidFill>
              </a:rPr>
              <a:t>dr</a:t>
            </a:r>
            <a:r>
              <a:rPr lang="cs-CZ" noProof="0" dirty="0" smtClean="0">
                <a:solidFill>
                  <a:schemeClr val="tx1"/>
                </a:solidFill>
              </a:rPr>
              <a:t> </a:t>
            </a:r>
            <a:r>
              <a:rPr lang="cs-CZ" noProof="0" dirty="0" err="1" smtClean="0">
                <a:solidFill>
                  <a:schemeClr val="tx1"/>
                </a:solidFill>
              </a:rPr>
              <a:t>Rafał</a:t>
            </a:r>
            <a:r>
              <a:rPr lang="cs-CZ" noProof="0" dirty="0" smtClean="0">
                <a:solidFill>
                  <a:schemeClr val="tx1"/>
                </a:solidFill>
              </a:rPr>
              <a:t> </a:t>
            </a:r>
            <a:r>
              <a:rPr lang="cs-CZ" noProof="0" dirty="0" err="1" smtClean="0">
                <a:solidFill>
                  <a:schemeClr val="tx1"/>
                </a:solidFill>
              </a:rPr>
              <a:t>Lipniewicz</a:t>
            </a:r>
            <a:endParaRPr lang="cs-CZ" noProof="0" dirty="0" smtClean="0">
              <a:solidFill>
                <a:schemeClr val="tx1"/>
              </a:solidFill>
            </a:endParaRPr>
          </a:p>
          <a:p>
            <a:r>
              <a:rPr lang="cs-CZ" noProof="0" dirty="0" smtClean="0">
                <a:solidFill>
                  <a:schemeClr val="tx1"/>
                </a:solidFill>
              </a:rPr>
              <a:t>právní, správní a ekonomická fakulta Vratislavské univerzity</a:t>
            </a:r>
            <a:endParaRPr lang="cs-CZ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15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 smtClean="0"/>
              <a:t>Elektronická ekonomika (digitální) – Hlavní statistický úřad </a:t>
            </a:r>
            <a:endParaRPr lang="cs-CZ" noProof="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Model ekonomiky rozvíjející se ve virtuálním prostoru,</a:t>
            </a:r>
            <a:r>
              <a:rPr lang="cs-CZ" b="1" baseline="0" dirty="0" smtClean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chemeClr val="tx1"/>
                </a:solidFill>
              </a:rPr>
              <a:t>v němž je vykonávána ekonomická činnost, finanční transakce, kde dochází k vytváření a výměně kontaktů mezi účastníky byznysu.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Základní obchodní procesy,</a:t>
            </a:r>
            <a:r>
              <a:rPr lang="cs-CZ" b="1" baseline="0" dirty="0" smtClean="0">
                <a:solidFill>
                  <a:schemeClr val="tx1"/>
                </a:solidFill>
              </a:rPr>
              <a:t> jako jsou </a:t>
            </a:r>
            <a:r>
              <a:rPr lang="cs-CZ" b="1" dirty="0" smtClean="0">
                <a:solidFill>
                  <a:schemeClr val="tx1"/>
                </a:solidFill>
              </a:rPr>
              <a:t>zadávání zakázek, platby, prodejní akce, dodávky digitálních služeb a produktů, vzájemné vyúčtování transakcí, kontakt s klientem, kontakt s dodavatelem nebo vystavování faktur, mohou být realizovány elektronickou cestou na internetu.</a:t>
            </a:r>
          </a:p>
        </p:txBody>
      </p:sp>
    </p:spTree>
    <p:extLst>
      <p:ext uri="{BB962C8B-B14F-4D97-AF65-F5344CB8AC3E}">
        <p14:creationId xmlns:p14="http://schemas.microsoft.com/office/powerpoint/2010/main" val="426204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 smtClean="0"/>
              <a:t>Vlastnosti digitální ekonomiky</a:t>
            </a:r>
            <a:endParaRPr lang="cs-CZ" noProof="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noProof="0" dirty="0" smtClean="0">
                <a:solidFill>
                  <a:schemeClr val="tx1"/>
                </a:solidFill>
              </a:rPr>
              <a:t> „dematerializace“ řady statků a služeb zastoupených v</a:t>
            </a:r>
            <a:r>
              <a:rPr lang="cs-CZ" b="1" baseline="0" noProof="0" dirty="0" smtClean="0">
                <a:solidFill>
                  <a:schemeClr val="tx1"/>
                </a:solidFill>
              </a:rPr>
              <a:t> tradiční ekonomice</a:t>
            </a:r>
            <a:endParaRPr lang="cs-CZ" b="1" noProof="0" dirty="0" smtClean="0">
              <a:solidFill>
                <a:schemeClr val="tx1"/>
              </a:solidFill>
            </a:endParaRPr>
          </a:p>
          <a:p>
            <a:r>
              <a:rPr lang="cs-CZ" b="1" noProof="0" dirty="0" smtClean="0">
                <a:solidFill>
                  <a:schemeClr val="tx1"/>
                </a:solidFill>
              </a:rPr>
              <a:t> zásadní role nehmotných aktiv, zejména dat</a:t>
            </a:r>
          </a:p>
          <a:p>
            <a:r>
              <a:rPr lang="cs-CZ" b="1" noProof="0" dirty="0" smtClean="0">
                <a:solidFill>
                  <a:schemeClr val="tx1"/>
                </a:solidFill>
              </a:rPr>
              <a:t> pružnost výběru umístění zdrojů a výrobních faktorů</a:t>
            </a:r>
          </a:p>
          <a:p>
            <a:r>
              <a:rPr lang="cs-CZ" b="1" noProof="0" dirty="0" smtClean="0">
                <a:solidFill>
                  <a:schemeClr val="tx1"/>
                </a:solidFill>
              </a:rPr>
              <a:t> rozvoj vícestranných obchodních modelů, v jejichž rámci mohou obě strany transakce pocházet z různých států</a:t>
            </a:r>
          </a:p>
          <a:p>
            <a:r>
              <a:rPr lang="cs-CZ" b="1" noProof="0" dirty="0" smtClean="0">
                <a:solidFill>
                  <a:schemeClr val="tx1"/>
                </a:solidFill>
              </a:rPr>
              <a:t> význam síťových efektů pro tvorbu hodnot</a:t>
            </a:r>
          </a:p>
          <a:p>
            <a:endParaRPr lang="cs-CZ" noProof="0" dirty="0" smtClean="0"/>
          </a:p>
          <a:p>
            <a:endParaRPr lang="cs-CZ" noProof="0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" y="28545"/>
            <a:ext cx="1210491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/>
            <a:r>
              <a:rPr lang="pl-PL" sz="1000" dirty="0"/>
              <a:t>- </a:t>
            </a:r>
            <a:r>
              <a:rPr lang="pl-PL" sz="1000" dirty="0" err="1"/>
              <a:t>mobilita</a:t>
            </a:r>
            <a:r>
              <a:rPr lang="pl-PL" sz="1000" dirty="0"/>
              <a:t> u: (1) </a:t>
            </a:r>
            <a:r>
              <a:rPr lang="pl-PL" sz="1000" dirty="0" err="1"/>
              <a:t>nehmotných</a:t>
            </a:r>
            <a:r>
              <a:rPr lang="pl-PL" sz="1000" dirty="0"/>
              <a:t> </a:t>
            </a:r>
            <a:r>
              <a:rPr lang="pl-PL" sz="1000" dirty="0" err="1"/>
              <a:t>aktiv</a:t>
            </a:r>
            <a:r>
              <a:rPr lang="pl-PL" sz="1000" dirty="0"/>
              <a:t>, na </a:t>
            </a:r>
            <a:r>
              <a:rPr lang="pl-PL" sz="1000" dirty="0" err="1"/>
              <a:t>nichž</a:t>
            </a:r>
            <a:r>
              <a:rPr lang="pl-PL" sz="1000" dirty="0"/>
              <a:t> </a:t>
            </a:r>
            <a:r>
              <a:rPr lang="pl-PL" sz="1000" dirty="0" err="1"/>
              <a:t>silně</a:t>
            </a:r>
            <a:r>
              <a:rPr lang="pl-PL" sz="1000" dirty="0"/>
              <a:t> </a:t>
            </a:r>
            <a:r>
              <a:rPr lang="pl-PL" sz="1000" dirty="0" err="1"/>
              <a:t>spočívá</a:t>
            </a:r>
            <a:r>
              <a:rPr lang="pl-PL" sz="1000" dirty="0"/>
              <a:t> </a:t>
            </a:r>
            <a:r>
              <a:rPr lang="pl-PL" sz="1000" dirty="0" err="1"/>
              <a:t>digitalizace</a:t>
            </a:r>
            <a:r>
              <a:rPr lang="pl-PL" sz="1000" dirty="0"/>
              <a:t> </a:t>
            </a:r>
            <a:r>
              <a:rPr lang="pl-PL" sz="1000" dirty="0" err="1"/>
              <a:t>ekonomiky</a:t>
            </a:r>
            <a:r>
              <a:rPr lang="pl-PL" sz="1000" dirty="0"/>
              <a:t>; (2) </a:t>
            </a:r>
            <a:r>
              <a:rPr lang="pl-PL" sz="1000" dirty="0" err="1"/>
              <a:t>uživatelé</a:t>
            </a:r>
            <a:r>
              <a:rPr lang="pl-PL" sz="1000" dirty="0"/>
              <a:t>; a (3) </a:t>
            </a:r>
            <a:r>
              <a:rPr lang="pl-PL" sz="1000" dirty="0" err="1"/>
              <a:t>obchodní</a:t>
            </a:r>
            <a:r>
              <a:rPr lang="pl-PL" sz="1000" dirty="0"/>
              <a:t> </a:t>
            </a:r>
            <a:r>
              <a:rPr lang="pl-PL" sz="1000" dirty="0" err="1"/>
              <a:t>funkce</a:t>
            </a:r>
            <a:r>
              <a:rPr lang="pl-PL" sz="1000" dirty="0"/>
              <a:t> </a:t>
            </a:r>
            <a:r>
              <a:rPr lang="pl-PL" sz="1000" dirty="0" err="1"/>
              <a:t>vyplývající</a:t>
            </a:r>
            <a:r>
              <a:rPr lang="pl-PL" sz="1000" dirty="0"/>
              <a:t> z </a:t>
            </a:r>
            <a:r>
              <a:rPr lang="pl-PL" sz="1000" dirty="0" err="1"/>
              <a:t>menší</a:t>
            </a:r>
            <a:r>
              <a:rPr lang="pl-PL" sz="1000" dirty="0"/>
              <a:t> </a:t>
            </a:r>
            <a:r>
              <a:rPr lang="pl-PL" sz="1000" dirty="0" err="1"/>
              <a:t>potřeby</a:t>
            </a:r>
            <a:r>
              <a:rPr lang="pl-PL" sz="1000" dirty="0"/>
              <a:t> </a:t>
            </a:r>
            <a:r>
              <a:rPr lang="pl-PL" sz="1000" dirty="0" err="1"/>
              <a:t>výkonu</a:t>
            </a:r>
            <a:r>
              <a:rPr lang="pl-PL" sz="1000" dirty="0"/>
              <a:t> </a:t>
            </a:r>
            <a:r>
              <a:rPr lang="pl-PL" sz="1000" dirty="0" err="1"/>
              <a:t>určitých</a:t>
            </a:r>
            <a:r>
              <a:rPr lang="pl-PL" sz="1000" dirty="0"/>
              <a:t> </a:t>
            </a:r>
            <a:r>
              <a:rPr lang="pl-PL" sz="1000" dirty="0" err="1"/>
              <a:t>funkcí</a:t>
            </a:r>
            <a:r>
              <a:rPr lang="pl-PL" sz="1000" dirty="0"/>
              <a:t> </a:t>
            </a:r>
            <a:r>
              <a:rPr lang="pl-PL" sz="1000" dirty="0" err="1"/>
              <a:t>místními</a:t>
            </a:r>
            <a:r>
              <a:rPr lang="pl-PL" sz="1000" dirty="0"/>
              <a:t> </a:t>
            </a:r>
            <a:r>
              <a:rPr lang="pl-PL" sz="1000" dirty="0" err="1"/>
              <a:t>pracovníky</a:t>
            </a:r>
            <a:r>
              <a:rPr lang="pl-PL" sz="1000" dirty="0"/>
              <a:t>, a </a:t>
            </a:r>
            <a:r>
              <a:rPr lang="pl-PL" sz="1000" dirty="0" err="1"/>
              <a:t>rovněž</a:t>
            </a:r>
            <a:r>
              <a:rPr lang="pl-PL" sz="1000" dirty="0"/>
              <a:t> z </a:t>
            </a:r>
            <a:r>
              <a:rPr lang="pl-PL" sz="1000" dirty="0" err="1"/>
              <a:t>pružnosti</a:t>
            </a:r>
            <a:r>
              <a:rPr lang="pl-PL" sz="1000" dirty="0"/>
              <a:t>, v </a:t>
            </a:r>
            <a:r>
              <a:rPr lang="pl-PL" sz="1000" dirty="0" err="1"/>
              <a:t>řadě</a:t>
            </a:r>
            <a:r>
              <a:rPr lang="pl-PL" sz="1000" dirty="0"/>
              <a:t> </a:t>
            </a:r>
            <a:r>
              <a:rPr lang="pl-PL" sz="1000" dirty="0" err="1"/>
              <a:t>případů</a:t>
            </a:r>
            <a:r>
              <a:rPr lang="pl-PL" sz="1000" dirty="0"/>
              <a:t>, </a:t>
            </a:r>
            <a:r>
              <a:rPr lang="pl-PL" sz="1000" dirty="0" err="1"/>
              <a:t>výběru</a:t>
            </a:r>
            <a:r>
              <a:rPr lang="pl-PL" sz="1000" dirty="0"/>
              <a:t> </a:t>
            </a:r>
            <a:r>
              <a:rPr lang="pl-PL" sz="1000" dirty="0" err="1"/>
              <a:t>umístění</a:t>
            </a:r>
            <a:r>
              <a:rPr lang="pl-PL" sz="1000" dirty="0"/>
              <a:t> </a:t>
            </a:r>
            <a:r>
              <a:rPr lang="pl-PL" sz="1000" dirty="0" err="1"/>
              <a:t>serverů</a:t>
            </a:r>
            <a:r>
              <a:rPr lang="pl-PL" sz="1000" dirty="0"/>
              <a:t> a </a:t>
            </a:r>
            <a:r>
              <a:rPr lang="pl-PL" sz="1000" dirty="0" err="1"/>
              <a:t>ostatních</a:t>
            </a:r>
            <a:r>
              <a:rPr lang="pl-PL" sz="1000" dirty="0"/>
              <a:t> </a:t>
            </a:r>
            <a:r>
              <a:rPr lang="pl-PL" sz="1000" dirty="0" err="1"/>
              <a:t>zdrojů</a:t>
            </a:r>
            <a:r>
              <a:rPr lang="pl-PL" sz="1000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127345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 smtClean="0"/>
              <a:t>Kritéria umístění zdroje příjmu v digitální ekonomice</a:t>
            </a:r>
            <a:endParaRPr lang="cs-CZ" noProof="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noProof="0" dirty="0" smtClean="0">
                <a:solidFill>
                  <a:schemeClr val="tx1"/>
                </a:solidFill>
              </a:rPr>
              <a:t> místo umístění zdroje platby</a:t>
            </a:r>
          </a:p>
          <a:p>
            <a:r>
              <a:rPr lang="cs-CZ" b="1" noProof="0" dirty="0" smtClean="0">
                <a:solidFill>
                  <a:schemeClr val="tx1"/>
                </a:solidFill>
              </a:rPr>
              <a:t> místo realizace služeb</a:t>
            </a:r>
          </a:p>
          <a:p>
            <a:r>
              <a:rPr lang="cs-CZ" b="1" noProof="0" dirty="0" smtClean="0">
                <a:solidFill>
                  <a:schemeClr val="tx1"/>
                </a:solidFill>
              </a:rPr>
              <a:t> místo výsledků</a:t>
            </a:r>
            <a:r>
              <a:rPr lang="cs-CZ" b="1" baseline="0" noProof="0" dirty="0" smtClean="0">
                <a:solidFill>
                  <a:schemeClr val="tx1"/>
                </a:solidFill>
              </a:rPr>
              <a:t> </a:t>
            </a:r>
            <a:r>
              <a:rPr lang="cs-CZ" b="1" noProof="0" dirty="0" smtClean="0">
                <a:solidFill>
                  <a:schemeClr val="tx1"/>
                </a:solidFill>
              </a:rPr>
              <a:t>služeb</a:t>
            </a:r>
          </a:p>
          <a:p>
            <a:r>
              <a:rPr lang="cs-CZ" b="1" noProof="0" dirty="0" smtClean="0">
                <a:solidFill>
                  <a:schemeClr val="tx1"/>
                </a:solidFill>
              </a:rPr>
              <a:t> místo, v němž je dodávána hodnota vytvářeného zboží</a:t>
            </a:r>
          </a:p>
          <a:p>
            <a:r>
              <a:rPr lang="cs-CZ" b="1" noProof="0" dirty="0" smtClean="0">
                <a:solidFill>
                  <a:schemeClr val="tx1"/>
                </a:solidFill>
              </a:rPr>
              <a:t> místo, s nímž lze generovaný příjem ekonomicky spojit </a:t>
            </a:r>
            <a:endParaRPr lang="cs-CZ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90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 smtClean="0"/>
              <a:t>Vytváření hodnoty v digitální ekonomice</a:t>
            </a:r>
            <a:endParaRPr lang="cs-CZ" noProof="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noProof="0" dirty="0" smtClean="0">
                <a:solidFill>
                  <a:schemeClr val="tx1"/>
                </a:solidFill>
              </a:rPr>
              <a:t> V „tradiční ekonomice“ je hodnota tvořena transformací nákladů zapojených na vstupu do zboží nabízeného na výstupu, pomocí samostatných ale souvisejících činností </a:t>
            </a:r>
          </a:p>
          <a:p>
            <a:r>
              <a:rPr lang="cs-CZ" b="1" noProof="0" dirty="0" smtClean="0">
                <a:solidFill>
                  <a:schemeClr val="tx1"/>
                </a:solidFill>
              </a:rPr>
              <a:t> Síťový model vytváření hodnoty (</a:t>
            </a:r>
            <a:r>
              <a:rPr lang="cs-CZ" b="1" i="1" noProof="0" dirty="0" err="1" smtClean="0">
                <a:solidFill>
                  <a:schemeClr val="tx1"/>
                </a:solidFill>
              </a:rPr>
              <a:t>value</a:t>
            </a:r>
            <a:r>
              <a:rPr lang="cs-CZ" b="1" i="1" noProof="0" dirty="0" smtClean="0">
                <a:solidFill>
                  <a:schemeClr val="tx1"/>
                </a:solidFill>
              </a:rPr>
              <a:t> network model</a:t>
            </a:r>
            <a:r>
              <a:rPr lang="cs-CZ" b="1" noProof="0" dirty="0" smtClean="0">
                <a:solidFill>
                  <a:schemeClr val="tx1"/>
                </a:solidFill>
              </a:rPr>
              <a:t>) je založený na zprostředkovací technologii, kterou využívají operátoři platforem pro spojování klientů, kteří mají zájem o transakce nebo vztahy</a:t>
            </a:r>
            <a:endParaRPr lang="cs-CZ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76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 smtClean="0"/>
              <a:t>Vytváření hodnoty a metody výpočtu příjmu pro daňové účely </a:t>
            </a:r>
            <a:endParaRPr lang="cs-CZ" noProof="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noProof="0" dirty="0" smtClean="0">
                <a:solidFill>
                  <a:schemeClr val="tx1"/>
                </a:solidFill>
              </a:rPr>
              <a:t>změna významu tradičního rozdělení účastníků transakce na dodavatele a nabyvatele (uživatele)</a:t>
            </a:r>
          </a:p>
          <a:p>
            <a:r>
              <a:rPr lang="cs-CZ" b="1" noProof="0" dirty="0" smtClean="0">
                <a:solidFill>
                  <a:schemeClr val="tx1"/>
                </a:solidFill>
              </a:rPr>
              <a:t>hodnota vložená uživateli je přetvářena na příjmy v rámci jiného obchodního vztahu</a:t>
            </a:r>
          </a:p>
          <a:p>
            <a:r>
              <a:rPr lang="cs-CZ" b="1" noProof="0" dirty="0" smtClean="0">
                <a:solidFill>
                  <a:schemeClr val="tx1"/>
                </a:solidFill>
              </a:rPr>
              <a:t>rostoucí nabídka „bezplatné práce“ uživatelů při tvorbě digitálního produktu (služby)</a:t>
            </a:r>
          </a:p>
          <a:p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val="352645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 smtClean="0"/>
              <a:t>Zahraniční podnik v kontextu digitální ekonomiky</a:t>
            </a:r>
            <a:endParaRPr lang="cs-CZ" noProof="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noProof="0" dirty="0" smtClean="0">
                <a:solidFill>
                  <a:schemeClr val="tx1"/>
                </a:solidFill>
              </a:rPr>
              <a:t>Stálé pracoviště, jehož prostřednictvím je v plném rozsahu nebo částečně vykonávána činnost podniku na území jiného státu než je stát jeho rezidence (čl. 5 odst. 1 KM OECD).</a:t>
            </a:r>
          </a:p>
          <a:p>
            <a:pPr>
              <a:buFontTx/>
              <a:buChar char="-"/>
            </a:pPr>
            <a:r>
              <a:rPr lang="cs-CZ" b="1" noProof="0" dirty="0" smtClean="0">
                <a:solidFill>
                  <a:schemeClr val="tx1"/>
                </a:solidFill>
              </a:rPr>
              <a:t>umístění serveru jako </a:t>
            </a:r>
            <a:r>
              <a:rPr lang="cs-CZ" b="1" dirty="0">
                <a:solidFill>
                  <a:schemeClr val="tx1"/>
                </a:solidFill>
              </a:rPr>
              <a:t>paradigma </a:t>
            </a:r>
            <a:r>
              <a:rPr lang="cs-CZ" b="1" dirty="0" smtClean="0">
                <a:solidFill>
                  <a:schemeClr val="tx1"/>
                </a:solidFill>
              </a:rPr>
              <a:t>dělby </a:t>
            </a:r>
            <a:r>
              <a:rPr lang="cs-CZ" b="1" dirty="0">
                <a:solidFill>
                  <a:schemeClr val="tx1"/>
                </a:solidFill>
              </a:rPr>
              <a:t>daňové pravomoci </a:t>
            </a:r>
            <a:r>
              <a:rPr lang="cs-CZ" b="1" noProof="0" dirty="0" smtClean="0">
                <a:solidFill>
                  <a:schemeClr val="tx1"/>
                </a:solidFill>
              </a:rPr>
              <a:t>mezi státy</a:t>
            </a:r>
          </a:p>
          <a:p>
            <a:pPr>
              <a:buFontTx/>
              <a:buChar char="-"/>
            </a:pPr>
            <a:r>
              <a:rPr lang="cs-CZ" b="1" noProof="0" dirty="0" err="1" smtClean="0">
                <a:solidFill>
                  <a:schemeClr val="tx1"/>
                </a:solidFill>
              </a:rPr>
              <a:t>cloudové</a:t>
            </a:r>
            <a:r>
              <a:rPr lang="cs-CZ" b="1" noProof="0" dirty="0" smtClean="0">
                <a:solidFill>
                  <a:schemeClr val="tx1"/>
                </a:solidFill>
              </a:rPr>
              <a:t> technologie a právní konstrukce podniku</a:t>
            </a:r>
          </a:p>
          <a:p>
            <a:pPr>
              <a:buFontTx/>
              <a:buChar char="-"/>
            </a:pPr>
            <a:r>
              <a:rPr lang="cs-CZ" b="1" noProof="0" dirty="0" smtClean="0">
                <a:solidFill>
                  <a:schemeClr val="tx1"/>
                </a:solidFill>
              </a:rPr>
              <a:t>„digitální přítomnost“ podniku a </a:t>
            </a:r>
            <a:r>
              <a:rPr lang="cs-CZ" b="1" dirty="0">
                <a:solidFill>
                  <a:schemeClr val="tx1"/>
                </a:solidFill>
              </a:rPr>
              <a:t>mezinárodní vyhýbání se daňovým povinnostem</a:t>
            </a:r>
            <a:endParaRPr lang="cs-CZ" noProof="0" dirty="0" smtClean="0"/>
          </a:p>
          <a:p>
            <a:pPr marL="0" indent="0">
              <a:buNone/>
            </a:pPr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val="120146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363</TotalTime>
  <Words>364</Words>
  <Application>Microsoft Office PowerPoint</Application>
  <PresentationFormat>Niestandardowy</PresentationFormat>
  <Paragraphs>39</Paragraphs>
  <Slides>7</Slides>
  <Notes>7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Faseta</vt:lpstr>
      <vt:lpstr>Vyhýbání se  daňovým povinnostem  v digitální ekonomice</vt:lpstr>
      <vt:lpstr>Elektronická ekonomika (digitální) – Hlavní statistický úřad </vt:lpstr>
      <vt:lpstr>Vlastnosti digitální ekonomiky</vt:lpstr>
      <vt:lpstr>Kritéria umístění zdroje příjmu v digitální ekonomice</vt:lpstr>
      <vt:lpstr>Vytváření hodnoty v digitální ekonomice</vt:lpstr>
      <vt:lpstr>Vytváření hodnoty a metody výpočtu příjmu pro daňové účely </vt:lpstr>
      <vt:lpstr>Zahraniční podnik v kontextu digitální ekonomiky</vt:lpstr>
    </vt:vector>
  </TitlesOfParts>
  <Company>Biuro Tłumaczeń VIVALANG | www.vivalang.pl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Vyhýbání se  daňovým povinnostem  v digitální ekonomice</dc:title>
  <dc:creator>Biuro Tłumaczeń VIVALANG | www.vivalang.pl</dc:creator>
  <cp:lastModifiedBy>Marta</cp:lastModifiedBy>
  <cp:revision>23</cp:revision>
  <dcterms:created xsi:type="dcterms:W3CDTF">2018-09-11T12:58:00Z</dcterms:created>
  <dcterms:modified xsi:type="dcterms:W3CDTF">2018-10-08T09:39:44Z</dcterms:modified>
</cp:coreProperties>
</file>