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8" r:id="rId3"/>
    <p:sldId id="285" r:id="rId4"/>
    <p:sldId id="288" r:id="rId5"/>
    <p:sldId id="259" r:id="rId6"/>
    <p:sldId id="260" r:id="rId7"/>
    <p:sldId id="261" r:id="rId8"/>
    <p:sldId id="262" r:id="rId9"/>
    <p:sldId id="267" r:id="rId10"/>
    <p:sldId id="270" r:id="rId11"/>
    <p:sldId id="273" r:id="rId12"/>
    <p:sldId id="274" r:id="rId13"/>
    <p:sldId id="275" r:id="rId14"/>
    <p:sldId id="276" r:id="rId15"/>
    <p:sldId id="277" r:id="rId16"/>
    <p:sldId id="278" r:id="rId17"/>
    <p:sldId id="280" r:id="rId18"/>
    <p:sldId id="269" r:id="rId19"/>
    <p:sldId id="271" r:id="rId20"/>
    <p:sldId id="272" r:id="rId2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8D75C-559D-4B6C-812E-F63B2F5D2DBE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32E93-B738-42B9-9C1E-E94BC2BE9C0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6162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345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102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790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715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8034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7357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919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1431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4388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95962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45725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4976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43882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7948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84100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474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43733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1198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299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2F603-7764-4BBB-B56E-2A31C1CFBA70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4727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1267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0034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4107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3838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9558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4097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0681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128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3327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74184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5409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868ED-8BF8-4525-BD37-7C7B4C71BD4F}" type="datetimeFigureOut">
              <a:rPr lang="pl-PL" smtClean="0"/>
              <a:pPr/>
              <a:t>2018-10-08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BDB42-AC5E-44A4-9823-34526E1457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6065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4000" b="1" dirty="0" smtClean="0">
                <a:solidFill>
                  <a:srgbClr val="C00000"/>
                </a:solidFill>
              </a:rPr>
              <a:t>Daňové trestné činy z hlediska prokurátora – praxe veřejného žalobce</a:t>
            </a:r>
          </a:p>
          <a:p>
            <a:pPr lvl="0" algn="just"/>
            <a:endParaRPr lang="cs-CZ" sz="3000" b="1" dirty="0" smtClean="0"/>
          </a:p>
          <a:p>
            <a:pPr lvl="0" algn="ctr"/>
            <a:r>
              <a:rPr lang="cs-CZ" sz="3000" b="1" dirty="0" smtClean="0"/>
              <a:t>VIII. mezinárodní konference z cyklu Daně bez hranic</a:t>
            </a:r>
          </a:p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        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                                                                                                                     Vratislav, 12.-13. října 2018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7067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Řízení pro závažné daňové trestné činy oproti ostatním věcem řešeným prokuraturou </a:t>
            </a:r>
            <a:r>
              <a:rPr lang="cs-CZ" sz="2400" b="1" dirty="0" smtClean="0">
                <a:solidFill>
                  <a:srgbClr val="C00000"/>
                </a:solidFill>
              </a:rPr>
              <a:t> – specifika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</a:t>
            </a:r>
            <a:r>
              <a:rPr lang="cs-CZ" sz="22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1. Jeden  trestný čin – dva zákoníky – trestní zákoník a daňový trestný zákoník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        2. Závislost průběhu trestního řízení na řízení daňovém – faktická a právní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        3. Poškozený – vždy a výhradně státní rozpočet</a:t>
            </a:r>
          </a:p>
          <a:p>
            <a:pPr marL="804863" marR="0" lvl="0" indent="-80486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        4. Podvodné nároky na DPH a ostatní daňové podvody – činnost vyžadující spolupráci </a:t>
            </a: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řady osob </a:t>
            </a: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v rámci organizované skupiny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200" b="1" dirty="0" smtClean="0">
                <a:solidFill>
                  <a:prstClr val="black"/>
                </a:solidFill>
                <a:latin typeface="Calibri" panose="020F0502020204030204"/>
              </a:rPr>
              <a:t>        5. Mezinárodní povaha nejzávažnějších daňových trestných činů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           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593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Řízení pro závažné daňové trestné činy</a:t>
            </a:r>
          </a:p>
          <a:p>
            <a:pPr marL="541338" lvl="0" indent="-269875" algn="ctr">
              <a:tabLst>
                <a:tab pos="271463" algn="l"/>
              </a:tabLst>
            </a:pPr>
            <a:endParaRPr lang="cs-CZ" sz="2400" b="1" dirty="0" smtClean="0">
              <a:solidFill>
                <a:srgbClr val="C00000"/>
              </a:solidFill>
              <a:latin typeface="Calibri" panose="020F0502020204030204"/>
            </a:endParaRPr>
          </a:p>
          <a:p>
            <a:pPr marL="541338" lvl="0" indent="-269875">
              <a:tabLst>
                <a:tab pos="271463" algn="l"/>
              </a:tabLst>
            </a:pPr>
            <a:r>
              <a:rPr lang="cs-CZ" sz="2400" b="1" dirty="0" smtClean="0">
                <a:latin typeface="Calibri" panose="020F0502020204030204"/>
              </a:rPr>
              <a:t>1. </a:t>
            </a:r>
            <a:r>
              <a:rPr lang="cs-CZ" sz="2200" b="1" dirty="0" smtClean="0"/>
              <a:t>Struktura prokuratury – organizační složky zabývající se finanční kriminalitou</a:t>
            </a:r>
          </a:p>
          <a:p>
            <a:pPr marL="541338" lvl="0" indent="-269875">
              <a:tabLst>
                <a:tab pos="271463" algn="l"/>
              </a:tabLst>
            </a:pPr>
            <a:endParaRPr lang="cs-CZ" sz="2200" b="1" dirty="0" smtClean="0"/>
          </a:p>
          <a:p>
            <a:pPr marL="541338" lvl="0" indent="-269875">
              <a:tabLst>
                <a:tab pos="271463" algn="l"/>
              </a:tabLst>
            </a:pPr>
            <a:r>
              <a:rPr lang="cs-CZ" sz="2200" b="1" dirty="0" smtClean="0"/>
              <a:t>2</a:t>
            </a:r>
            <a:r>
              <a:rPr lang="cs-CZ" sz="2200" b="1" dirty="0" smtClean="0"/>
              <a:t>. Pokyn generální prokuratury ze dne 10. srpna 2017 o postupech přípravného řízení ve věcech pro trestné činy neoprávněného získávání vratek DPH a jiné způsoby podvodného krácení daně</a:t>
            </a:r>
          </a:p>
          <a:p>
            <a:pPr lvl="0"/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9461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Zdroje informací a důkazů ve věcech 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 s DPH” </a:t>
            </a:r>
          </a:p>
          <a:p>
            <a:pPr lvl="0" algn="ctr"/>
            <a:endParaRPr lang="cs-CZ" dirty="0" smtClean="0">
              <a:solidFill>
                <a:prstClr val="black"/>
              </a:solidFill>
            </a:endParaRPr>
          </a:p>
          <a:p>
            <a:pPr marL="355600" lvl="0" indent="-355600">
              <a:tabLst>
                <a:tab pos="271463" algn="l"/>
              </a:tabLst>
            </a:pPr>
            <a:r>
              <a:rPr lang="cs-CZ" sz="2200" dirty="0" smtClean="0">
                <a:solidFill>
                  <a:prstClr val="black"/>
                </a:solidFill>
              </a:rPr>
              <a:t> </a:t>
            </a:r>
            <a:r>
              <a:rPr lang="cs-CZ" sz="2200" b="1" dirty="0" smtClean="0">
                <a:solidFill>
                  <a:prstClr val="black"/>
                </a:solidFill>
              </a:rPr>
              <a:t>1. Základní zdroj – trestní oznámení podávané daňovými orgány na základě výsledků daňových kontrol</a:t>
            </a:r>
          </a:p>
          <a:p>
            <a:pPr marL="355600" lvl="0" indent="-355600">
              <a:tabLst>
                <a:tab pos="271463" algn="l"/>
              </a:tabLst>
            </a:pPr>
            <a:r>
              <a:rPr lang="cs-CZ" sz="2200" b="1" dirty="0" smtClean="0">
                <a:solidFill>
                  <a:prstClr val="black"/>
                </a:solidFill>
              </a:rPr>
              <a:t> 2. Trestní oznámení podávaná policií a jinými orgány činnými v trestním řízení </a:t>
            </a:r>
          </a:p>
          <a:p>
            <a:pPr lvl="0"/>
            <a:endParaRPr lang="cs-CZ" sz="2200" dirty="0" smtClean="0">
              <a:solidFill>
                <a:prstClr val="black"/>
              </a:solidFill>
            </a:endParaRPr>
          </a:p>
          <a:p>
            <a:pPr lvl="0"/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08137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pPr lvl="0" algn="ctr"/>
            <a:endParaRPr lang="cs-CZ" sz="24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200" b="1" dirty="0" smtClean="0"/>
              <a:t>Východisko státních orgánů činných v trestním řízení u  „karuselových podvodů”:</a:t>
            </a:r>
          </a:p>
          <a:p>
            <a:pPr lvl="0" algn="ctr"/>
            <a:endParaRPr lang="cs-CZ" sz="2200" b="1" dirty="0" smtClean="0"/>
          </a:p>
          <a:p>
            <a:pPr lvl="0" algn="ctr"/>
            <a:r>
              <a:rPr lang="cs-CZ" sz="2200" b="1" dirty="0" smtClean="0"/>
              <a:t>- jedná o postup účelový, vyžadující dobrou organizaci, shodu a důvěru – zapojení účastníci jsou si tedy plně vědomi svého podílu na páchání trestné činnosti</a:t>
            </a:r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</a:t>
            </a:r>
            <a:r>
              <a:rPr lang="cs-CZ" sz="22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      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940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pPr lvl="0" algn="ctr"/>
            <a:endParaRPr lang="cs-CZ" sz="2400" b="1" dirty="0" smtClean="0">
              <a:solidFill>
                <a:srgbClr val="C00000"/>
              </a:solidFill>
            </a:endParaRPr>
          </a:p>
          <a:p>
            <a:pPr lvl="0"/>
            <a:r>
              <a:rPr lang="cs-CZ" sz="2200" dirty="0" smtClean="0">
                <a:solidFill>
                  <a:prstClr val="black"/>
                </a:solidFill>
              </a:rPr>
              <a:t>            </a:t>
            </a:r>
            <a:r>
              <a:rPr lang="cs-CZ" sz="2200" b="1" dirty="0" smtClean="0">
                <a:solidFill>
                  <a:prstClr val="black"/>
                </a:solidFill>
              </a:rPr>
              <a:t>Vnější známky postupu typu „karuselového podvodu”:</a:t>
            </a:r>
          </a:p>
          <a:p>
            <a:pPr lvl="0"/>
            <a:endParaRPr lang="cs-CZ" sz="2200" b="1" dirty="0" smtClean="0">
              <a:solidFill>
                <a:prstClr val="black"/>
              </a:solidFill>
            </a:endParaRP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 zapojení do řetězce dodávek „mizejících článků”,</a:t>
            </a:r>
          </a:p>
          <a:p>
            <a:pPr marL="342900" lvl="0" indent="-342900">
              <a:buFontTx/>
              <a:buChar char="-"/>
            </a:pPr>
            <a:r>
              <a:rPr lang="cs-CZ" sz="2200" b="1" dirty="0" smtClean="0">
                <a:solidFill>
                  <a:prstClr val="black"/>
                </a:solidFill>
              </a:rPr>
              <a:t>kontrola a vytváření systému osobami jednajícími za subjekt označovaný za Organizátora (jedná se obvykle o firmy se sídlem v jiných členských státech </a:t>
            </a:r>
            <a:r>
              <a:rPr lang="cs-CZ" sz="2200" b="1" dirty="0" smtClean="0">
                <a:solidFill>
                  <a:prstClr val="black"/>
                </a:solidFill>
              </a:rPr>
              <a:t> – často </a:t>
            </a:r>
            <a:r>
              <a:rPr lang="cs-CZ" sz="2200" b="1" dirty="0" smtClean="0">
                <a:solidFill>
                  <a:prstClr val="black"/>
                </a:solidFill>
              </a:rPr>
              <a:t>řízené polskými občany),</a:t>
            </a:r>
          </a:p>
          <a:p>
            <a:pPr lvl="0"/>
            <a:r>
              <a:rPr lang="cs-CZ" sz="2200" dirty="0" smtClean="0">
                <a:solidFill>
                  <a:prstClr val="black"/>
                </a:solidFill>
              </a:rPr>
              <a:t>	</a:t>
            </a:r>
            <a:endParaRPr kumimoji="0" lang="cs-CZ" sz="18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239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r>
              <a:rPr lang="cs-CZ" sz="2200" dirty="0" smtClean="0">
                <a:solidFill>
                  <a:prstClr val="black"/>
                </a:solidFill>
              </a:rPr>
              <a:t> – </a:t>
            </a:r>
            <a:r>
              <a:rPr lang="cs-CZ" sz="2200" b="1" dirty="0" smtClean="0">
                <a:solidFill>
                  <a:prstClr val="black"/>
                </a:solidFill>
              </a:rPr>
              <a:t>  </a:t>
            </a:r>
            <a:r>
              <a:rPr lang="cs-CZ" sz="2200" b="1" dirty="0" smtClean="0">
                <a:solidFill>
                  <a:prstClr val="black"/>
                </a:solidFill>
              </a:rPr>
              <a:t>opakovaný oběh stejného zboží v uzavřeném cyklu obratu (bez konečného odběratele),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 velmi rychlé transakce,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 nemožnost disponovat zbožím,</a:t>
            </a:r>
          </a:p>
          <a:p>
            <a:pPr marL="342900" lvl="0" indent="-342900">
              <a:buFontTx/>
              <a:buChar char="-"/>
            </a:pPr>
            <a:r>
              <a:rPr lang="cs-CZ" sz="2200" b="1" dirty="0" smtClean="0">
                <a:solidFill>
                  <a:prstClr val="black"/>
                </a:solidFill>
              </a:rPr>
              <a:t>obrácený obchodní řetězec (dodávky „malých” pro „velké” tj. od mizejících poplatníků k subjektům tvořícím zisky),</a:t>
            </a:r>
          </a:p>
          <a:p>
            <a:pPr marL="342900" lvl="0" indent="-342900">
              <a:buFontTx/>
              <a:buChar char="-"/>
            </a:pPr>
            <a:r>
              <a:rPr lang="cs-CZ" sz="2200" b="1" dirty="0" smtClean="0">
                <a:solidFill>
                  <a:prstClr val="black"/>
                </a:solidFill>
              </a:rPr>
              <a:t>dumpingové ceny,</a:t>
            </a:r>
          </a:p>
          <a:p>
            <a:pPr marL="342900" lvl="0" indent="-342900">
              <a:buFontTx/>
              <a:buChar char="-"/>
            </a:pPr>
            <a:r>
              <a:rPr lang="cs-CZ" sz="2200" b="1" dirty="0" smtClean="0">
                <a:solidFill>
                  <a:prstClr val="black"/>
                </a:solidFill>
              </a:rPr>
              <a:t>žádná kontrola zboží, žádné záruky</a:t>
            </a: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297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509222" y="1368766"/>
            <a:ext cx="11198875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(nejčastěji z celní a daňové kontroly)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/>
            <a:endParaRPr lang="cs-CZ" sz="2200" dirty="0" smtClean="0">
              <a:solidFill>
                <a:prstClr val="black"/>
              </a:solidFill>
            </a:endParaRPr>
          </a:p>
          <a:p>
            <a:pPr marL="342900" lvl="0" indent="-342900">
              <a:buFontTx/>
              <a:buChar char="-"/>
            </a:pPr>
            <a:r>
              <a:rPr lang="cs-CZ" sz="2200" b="1" dirty="0" smtClean="0">
                <a:solidFill>
                  <a:prstClr val="black"/>
                </a:solidFill>
              </a:rPr>
              <a:t>absence typického konkurenčního, tržního chování (bez snahy o zkrácení řetězce dodávek a maximalizaci zisku),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žádné problémy v počátcích podnikání (velké obraty v úvodu podnikání),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malé zboží velké hodnoty (např. mobilní telefony),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nepoužívání dodavatelského úvěrování a prodloužených splatností,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-   krátké podnikání „mizejících poplatníků” (náhlé ukončení podnikání i přes dřívější</a:t>
            </a:r>
          </a:p>
          <a:p>
            <a:pPr lvl="0"/>
            <a:r>
              <a:rPr lang="cs-CZ" sz="2200" b="1" dirty="0" smtClean="0">
                <a:solidFill>
                  <a:prstClr val="black"/>
                </a:solidFill>
              </a:rPr>
              <a:t>    „podnikání“ značného objemu).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23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lang="cs-CZ" sz="2200" dirty="0" smtClean="0"/>
              <a:t>-  </a:t>
            </a:r>
            <a:r>
              <a:rPr lang="cs-CZ" sz="2200" b="1" dirty="0" smtClean="0"/>
              <a:t>„Bílý kůň”- nastrčená osoba</a:t>
            </a:r>
          </a:p>
          <a:p>
            <a:pPr marL="342900" indent="-342900">
              <a:buFontTx/>
              <a:buChar char="-"/>
            </a:pPr>
            <a:r>
              <a:rPr lang="cs-CZ" sz="2200" b="1" dirty="0" smtClean="0"/>
              <a:t>Pracovník – není si vědom účelu (nutný účastník)</a:t>
            </a:r>
          </a:p>
          <a:p>
            <a:pPr marL="342900" indent="-342900">
              <a:buFontTx/>
              <a:buChar char="-"/>
            </a:pPr>
            <a:r>
              <a:rPr lang="cs-CZ" sz="2200" b="1" dirty="0" smtClean="0"/>
              <a:t>Pracovník – vědomý účastní postupu vystavující faktury a další doklady</a:t>
            </a:r>
          </a:p>
          <a:p>
            <a:r>
              <a:rPr lang="cs-CZ" sz="2200" b="1" dirty="0" smtClean="0"/>
              <a:t>- ”</a:t>
            </a:r>
            <a:r>
              <a:rPr lang="cs-CZ" sz="2200" b="1" dirty="0" err="1" smtClean="0"/>
              <a:t>Head</a:t>
            </a:r>
            <a:r>
              <a:rPr lang="cs-CZ" sz="2200" b="1" dirty="0" smtClean="0"/>
              <a:t> hunter” – verbíř „bílých koňů“</a:t>
            </a:r>
          </a:p>
          <a:p>
            <a:r>
              <a:rPr lang="cs-CZ" sz="2200" b="1" dirty="0" smtClean="0"/>
              <a:t>-  Expert – poradce</a:t>
            </a:r>
          </a:p>
          <a:p>
            <a:r>
              <a:rPr lang="cs-CZ" sz="2200" b="1" dirty="0" smtClean="0"/>
              <a:t>-  Šéf – řídí a financuje</a:t>
            </a:r>
          </a:p>
          <a:p>
            <a:endParaRPr lang="cs-CZ" sz="2200" dirty="0" smtClean="0"/>
          </a:p>
          <a:p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254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pPr lvl="0" algn="ctr"/>
            <a:endParaRPr lang="cs-CZ" sz="2400" b="1" dirty="0" smtClean="0">
              <a:solidFill>
                <a:srgbClr val="C00000"/>
              </a:solidFill>
            </a:endParaRPr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lang="cs-CZ" sz="2200" dirty="0" smtClean="0"/>
              <a:t>                                                          </a:t>
            </a:r>
            <a:r>
              <a:rPr lang="cs-CZ" sz="2400" b="1" dirty="0" smtClean="0"/>
              <a:t>Dilemata prokurátora: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           Jak dosáhnout účelu trestního řízení a vyvarovat se Bartolomějské noci?</a:t>
            </a:r>
          </a:p>
          <a:p>
            <a:endParaRPr lang="cs-CZ" sz="2200" dirty="0" smtClean="0"/>
          </a:p>
          <a:p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95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Argumenty poplatníka: (podezřelého ve smyslu trestního řádu)</a:t>
            </a:r>
          </a:p>
          <a:p>
            <a:r>
              <a:rPr lang="cs-CZ" sz="2200" dirty="0" smtClean="0"/>
              <a:t>„Strana zdůraznila, že výše uvedené není v souladu se záměrem daně z přidané hodnoty, která je přece daní z přidané hodnoty, přičemž státní rozpočet by v tomto případě čerpal dvakrát, tj. uložením poplatníkovi zaplatit daňovou povinnost a zbavením ho nároku na odpočet napočtené daně.”</a:t>
            </a:r>
          </a:p>
          <a:p>
            <a:r>
              <a:rPr lang="cs-CZ" sz="2200" dirty="0" smtClean="0"/>
              <a:t>„Strana odkazuje na nálezy správních soudů a rozhodnutí Soudního dvora EU s uvedením, že nejednala ve špatné víře a orgán neprokázal, že Strana věděla, že transakce, které prováděla, mají souvislosti s daňovými přečiny a že se podvodu účastnila vědomě. Není proto důvod ji zbavovat nároku na odpočet DPH.”</a:t>
            </a:r>
          </a:p>
          <a:p>
            <a:endParaRPr lang="cs-CZ" dirty="0" smtClean="0"/>
          </a:p>
          <a:p>
            <a:endParaRPr lang="cs-CZ" sz="2400" b="1" dirty="0" smtClean="0"/>
          </a:p>
          <a:p>
            <a:endParaRPr lang="cs-CZ" sz="2200" dirty="0" smtClean="0"/>
          </a:p>
          <a:p>
            <a:endParaRPr kumimoji="0" lang="cs-CZ" sz="18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130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                      Argumenty poplatníka: podezřelého</a:t>
            </a:r>
          </a:p>
          <a:p>
            <a:endParaRPr lang="cs-CZ" sz="2200" b="1" dirty="0" smtClean="0">
              <a:latin typeface="Calibri" panose="020F0502020204030204"/>
            </a:endParaRPr>
          </a:p>
          <a:p>
            <a:pPr marL="271463" indent="-271463">
              <a:tabLst>
                <a:tab pos="355600" algn="l"/>
              </a:tabLst>
            </a:pPr>
            <a:r>
              <a:rPr lang="cs-CZ" dirty="0" smtClean="0"/>
              <a:t>-   </a:t>
            </a:r>
            <a:r>
              <a:rPr lang="cs-CZ" sz="2200" dirty="0"/>
              <a:t>jednal</a:t>
            </a:r>
            <a:r>
              <a:rPr lang="cs-CZ" sz="2200" dirty="0" smtClean="0"/>
              <a:t> v dobré víře, </a:t>
            </a:r>
          </a:p>
          <a:p>
            <a:pPr marL="271463" indent="-271463">
              <a:buFontTx/>
              <a:buChar char="-"/>
              <a:tabLst>
                <a:tab pos="355600" algn="l"/>
              </a:tabLst>
            </a:pPr>
            <a:r>
              <a:rPr lang="cs-CZ" sz="2200" dirty="0" smtClean="0"/>
              <a:t>dodržoval náležitou péčí ve styku s obchodními partnery ověřením jejich identity v rejstřících: KRS, </a:t>
            </a:r>
            <a:r>
              <a:rPr lang="cs-CZ" sz="2200" dirty="0" err="1" smtClean="0"/>
              <a:t>CEIDG</a:t>
            </a:r>
            <a:r>
              <a:rPr lang="cs-CZ" sz="2200" dirty="0" smtClean="0"/>
              <a:t>, na internetu, včetně firmy …X</a:t>
            </a:r>
          </a:p>
          <a:p>
            <a:pPr marL="271463" indent="-271463">
              <a:buFontTx/>
              <a:buChar char="-"/>
              <a:tabLst>
                <a:tab pos="355600" algn="l"/>
              </a:tabLst>
            </a:pPr>
            <a:r>
              <a:rPr lang="cs-CZ" sz="2200" dirty="0" smtClean="0"/>
              <a:t> jeho povinnosti není kontrola obchodních partnerů, zda podávají příslušné účetní doklady</a:t>
            </a:r>
          </a:p>
          <a:p>
            <a:pPr marL="271463" indent="-271463">
              <a:buFontTx/>
              <a:buChar char="-"/>
              <a:tabLst>
                <a:tab pos="355600" algn="l"/>
              </a:tabLst>
            </a:pPr>
            <a:r>
              <a:rPr lang="cs-CZ" sz="2200" dirty="0" smtClean="0"/>
              <a:t>jako podnikatel nemůže ovlivňovat jednání odchodních partnerů, kteří koupili zboží, komu ho dále prodají, ani těch od něhož zboží kupoval </a:t>
            </a:r>
          </a:p>
          <a:p>
            <a:endParaRPr kumimoji="0" lang="cs-CZ" sz="1800" b="0" i="0" u="none" strike="noStrike" kern="1200" cap="none" spc="0" normalizeH="0" baseline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950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                      Argumenty poplatníka: podezřelého</a:t>
            </a:r>
          </a:p>
          <a:p>
            <a:r>
              <a:rPr lang="cs-CZ" dirty="0" smtClean="0"/>
              <a:t>Daňové orgány nemohou na poplatníka přehazovat  povinnost ověřovat , zda jeho obchodní partner  podává nějaká daňová přiznání finančnímu úřadu . Poplatník  nemůže nést negativní důsledky činnosti nebo nečinnosti obchodních partnerů a státní orgány jsou povinny zajistit poplatníkovi podnikatelské prostředí bez nepoctivých obchodních partnerů.</a:t>
            </a:r>
          </a:p>
          <a:p>
            <a:r>
              <a:rPr lang="cs-CZ" dirty="0" smtClean="0"/>
              <a:t>Účastník zdůrazňuje, že měl  veškeré důvody se domnívat, že je v pořádku, neboť: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odběratel nezpochybňoval množství ani kvalitu zboží,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 za prodej obdržel platbu převodem, což nasvědčovalo, že všechno je v pořádku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za provedené nákupy se účastník snažil platit bez prodlení a průběžně plnit své závazky, </a:t>
            </a:r>
            <a:r>
              <a:rPr lang="cs-CZ" b="1" dirty="0" smtClean="0"/>
              <a:t>což zde není běžným jevem. 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se svými dodavateli se dohodl, že bude hradit po dodání  boží svým nabyvatelům a po získání od nich platby za dodané zboží.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 v roce 2013 nevěděl, že firmy – dodavatele jsou mizejícími poplatníky.</a:t>
            </a:r>
          </a:p>
          <a:p>
            <a:endParaRPr lang="cs-CZ" sz="2200" b="1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6123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                      Argumenty daňových orgánů</a:t>
            </a:r>
          </a:p>
          <a:p>
            <a:endParaRPr lang="cs-CZ" sz="2200" b="1" dirty="0" smtClean="0">
              <a:latin typeface="Calibri" panose="020F0502020204030204"/>
            </a:endParaRPr>
          </a:p>
          <a:p>
            <a:r>
              <a:rPr lang="cs-CZ" dirty="0" smtClean="0"/>
              <a:t>„Daňový kolotoč (karusel)” představuje síť několika nebo několik desítek subjektů pocházejících z několika nebo dokonce z několika desítek  států, vytvářejících jakoby legální obchodní transakce, jejichž vlastním účelem  je podvodně získat vrácení  DPH, která nebyla v průběhu fingovaného obratu  zaplacena. </a:t>
            </a:r>
          </a:p>
          <a:p>
            <a:endParaRPr lang="cs-CZ" dirty="0" smtClean="0"/>
          </a:p>
          <a:p>
            <a:r>
              <a:rPr lang="cs-CZ" dirty="0" smtClean="0"/>
              <a:t>  </a:t>
            </a:r>
            <a:endParaRPr lang="cs-CZ" sz="2200" b="1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8937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                      Argumenty daňových orgánů</a:t>
            </a:r>
          </a:p>
          <a:p>
            <a:endParaRPr lang="cs-CZ" sz="2200" b="1" dirty="0" smtClean="0">
              <a:latin typeface="Calibri" panose="020F0502020204030204"/>
            </a:endParaRPr>
          </a:p>
          <a:p>
            <a:r>
              <a:rPr lang="cs-CZ" dirty="0" smtClean="0"/>
              <a:t>Pojem karuselové obchody odkazují na způsob jakým prodávané zboží putuje mezi jednotlivými subjekty. </a:t>
            </a:r>
          </a:p>
          <a:p>
            <a:r>
              <a:rPr lang="cs-CZ" dirty="0" smtClean="0"/>
              <a:t>V rámci vytvořeného řetězce firem jsou vystavovány faktury s DPH, </a:t>
            </a:r>
            <a:r>
              <a:rPr lang="cs-CZ" b="1" dirty="0" smtClean="0"/>
              <a:t>nejčastěji ve stejný den</a:t>
            </a:r>
            <a:r>
              <a:rPr lang="cs-CZ" dirty="0" smtClean="0"/>
              <a:t>, které obvykle dokládají fiktivní dodávky zboží, </a:t>
            </a:r>
            <a:r>
              <a:rPr lang="cs-CZ" b="1" dirty="0" smtClean="0"/>
              <a:t>ve stejném množství a sortimentu</a:t>
            </a:r>
            <a:r>
              <a:rPr lang="cs-CZ" dirty="0" smtClean="0"/>
              <a:t>,  s napočtením minimální marže následujícími účastníky řetězce. </a:t>
            </a:r>
          </a:p>
          <a:p>
            <a:r>
              <a:rPr lang="cs-CZ" dirty="0" smtClean="0"/>
              <a:t>Následně podle vystavených faktury jsou prováděny platby , </a:t>
            </a:r>
            <a:r>
              <a:rPr lang="cs-CZ" b="1" dirty="0" smtClean="0"/>
              <a:t>nejčastěji  ještě téhož dne</a:t>
            </a:r>
            <a:r>
              <a:rPr lang="cs-CZ" dirty="0" smtClean="0"/>
              <a:t>, často prostřednictvím bankovních převodů.  </a:t>
            </a:r>
          </a:p>
          <a:p>
            <a:r>
              <a:rPr lang="cs-CZ" dirty="0" smtClean="0"/>
              <a:t>Jednotlivé subjekty zapojené do těchto karuselových podvodů s DPH provádějí  i stovky jednotkových nákupů zboží v hodnotách překračujících často několik desítek tisíc zlotých, </a:t>
            </a:r>
            <a:r>
              <a:rPr lang="cs-CZ" b="1" dirty="0" smtClean="0"/>
              <a:t>obvykle od stejného obchodního partnera, s okamžitým odprodejem dalšímu subjektu. </a:t>
            </a:r>
            <a:endParaRPr lang="cs-CZ" dirty="0" smtClean="0"/>
          </a:p>
          <a:p>
            <a:endParaRPr lang="cs-CZ" sz="2200" b="1" dirty="0" smtClean="0">
              <a:latin typeface="Calibri" panose="020F0502020204030204"/>
            </a:endParaRPr>
          </a:p>
          <a:p>
            <a:endParaRPr lang="cs-CZ" sz="2200" b="1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714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93427" y="922638"/>
            <a:ext cx="1119887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                      Argumenty daňových orgánů</a:t>
            </a:r>
          </a:p>
          <a:p>
            <a:endParaRPr lang="cs-CZ" sz="2200" b="1" dirty="0" smtClean="0">
              <a:latin typeface="Calibri" panose="020F0502020204030204"/>
            </a:endParaRPr>
          </a:p>
          <a:p>
            <a:r>
              <a:rPr lang="cs-CZ" b="1" dirty="0" smtClean="0"/>
              <a:t>Prodejní cena zboží je často vyšší než cena nákupní o pouhých několik promile</a:t>
            </a:r>
            <a:r>
              <a:rPr lang="cs-CZ" dirty="0" smtClean="0"/>
              <a:t>, a v poměrně krátkém čase (od několika týdnů do několika měsíců) jednotlivé společnosti a podnikající osoby provádějí fingovaný obrat se zboží v hodnotě překračující až několik desítek milionů </a:t>
            </a:r>
            <a:r>
              <a:rPr lang="cs-CZ" dirty="0" err="1" smtClean="0"/>
              <a:t>złotých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 Obrat s finančními prostředky </a:t>
            </a:r>
            <a:r>
              <a:rPr lang="cs-CZ" b="1" dirty="0" smtClean="0"/>
              <a:t>se obvykle neodráží ve skutečném obratu se zbožím, </a:t>
            </a:r>
            <a:r>
              <a:rPr lang="cs-CZ" dirty="0" smtClean="0"/>
              <a:t>o čemž svědčí měřítko a četnost transakcí na účtech subjektů, které se předtím nezabývaly žádnou podnikatelskou činnost nebo z určitých důvodů ji dříve ukončily.</a:t>
            </a:r>
          </a:p>
          <a:p>
            <a:endParaRPr lang="cs-CZ" dirty="0" smtClean="0"/>
          </a:p>
          <a:p>
            <a:endParaRPr lang="cs-CZ" sz="2200" b="1" dirty="0" smtClean="0">
              <a:latin typeface="Calibri" panose="020F0502020204030204"/>
            </a:endParaRPr>
          </a:p>
          <a:p>
            <a:endParaRPr lang="cs-CZ" sz="2200" b="1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3828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93427" y="922638"/>
            <a:ext cx="11198875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– co si může prokurátor přečíst ve spise při zahájení řízení 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„karuselové podvody” </a:t>
            </a:r>
          </a:p>
          <a:p>
            <a:r>
              <a:rPr lang="cs-CZ" sz="2200" b="1" dirty="0" smtClean="0">
                <a:latin typeface="Calibri" panose="020F0502020204030204"/>
              </a:rPr>
              <a:t>                                                Argumenty daňových orgánů</a:t>
            </a:r>
          </a:p>
          <a:p>
            <a:endParaRPr lang="cs-CZ" sz="2200" b="1" dirty="0" smtClean="0">
              <a:latin typeface="Calibri" panose="020F0502020204030204"/>
            </a:endParaRPr>
          </a:p>
          <a:p>
            <a:r>
              <a:rPr lang="cs-CZ" dirty="0" smtClean="0"/>
              <a:t>Zboží získané od zahraničních obchodních partnerů, </a:t>
            </a:r>
            <a:r>
              <a:rPr lang="cs-CZ" b="1" dirty="0" smtClean="0"/>
              <a:t>po jejich odprodeji dalším polským subjektům, </a:t>
            </a:r>
            <a:r>
              <a:rPr lang="cs-CZ" dirty="0" smtClean="0"/>
              <a:t>se opětovně vracejí do stejných unijních států, </a:t>
            </a:r>
            <a:r>
              <a:rPr lang="cs-CZ" b="1" dirty="0" smtClean="0"/>
              <a:t>a často ke stejným subjektům, což taktéž nemá ekonomické odůvodnění.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Každý subjekt zapojený do řetězce transakcí  má přitom obvykle kompletní doklady týkající se této transakce, tj. </a:t>
            </a:r>
            <a:r>
              <a:rPr lang="cs-CZ" b="1" dirty="0" smtClean="0"/>
              <a:t>faktury, skladové doklady (</a:t>
            </a:r>
            <a:r>
              <a:rPr lang="cs-CZ" b="1" dirty="0" err="1" smtClean="0"/>
              <a:t>PZ</a:t>
            </a:r>
            <a:r>
              <a:rPr lang="cs-CZ" b="1" dirty="0" smtClean="0"/>
              <a:t>,</a:t>
            </a:r>
            <a:r>
              <a:rPr lang="cs-CZ" b="1" dirty="0" err="1" smtClean="0"/>
              <a:t>WZ</a:t>
            </a:r>
            <a:r>
              <a:rPr lang="cs-CZ" b="1" dirty="0" smtClean="0"/>
              <a:t>), specifikace zboží, potvrzení o převzetí zboží, přepravní doklady </a:t>
            </a:r>
            <a:r>
              <a:rPr lang="cs-CZ" b="1" dirty="0" err="1" smtClean="0"/>
              <a:t>CMR</a:t>
            </a:r>
            <a:r>
              <a:rPr lang="cs-CZ" b="1" dirty="0" smtClean="0"/>
              <a:t> a doklady o zaplacení.</a:t>
            </a:r>
            <a:endParaRPr lang="cs-CZ" sz="2200" b="1" dirty="0" smtClean="0">
              <a:latin typeface="Calibri" panose="020F0502020204030204"/>
            </a:endParaRPr>
          </a:p>
          <a:p>
            <a:endParaRPr lang="cs-CZ" sz="2200" b="1" dirty="0"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3778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 –  řízení 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– daňový poradce</a:t>
            </a:r>
          </a:p>
          <a:p>
            <a:pPr lvl="0" algn="ctr"/>
            <a:endParaRPr lang="cs-CZ" sz="24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/>
              <a:t>Procesní úloha daňového poradce v řízení ve věci závažných daňových trestných činů – několik poznámek z praxe</a:t>
            </a:r>
          </a:p>
          <a:p>
            <a:pPr lvl="0" algn="ctr"/>
            <a:endParaRPr lang="cs-CZ" sz="2400" b="1" dirty="0" smtClean="0"/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r>
              <a:rPr lang="cs-CZ" sz="2200" dirty="0" smtClean="0"/>
              <a:t> </a:t>
            </a:r>
          </a:p>
          <a:p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091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744000" y="922638"/>
            <a:ext cx="1119887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cs-CZ" sz="36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Aktéři na scéně  –  řízení pro závažné daňové trestné činy</a:t>
            </a:r>
          </a:p>
          <a:p>
            <a:pPr lvl="0" algn="ctr"/>
            <a:r>
              <a:rPr lang="cs-CZ" sz="2400" b="1" dirty="0" smtClean="0">
                <a:solidFill>
                  <a:srgbClr val="C00000"/>
                </a:solidFill>
              </a:rPr>
              <a:t>– daňový poradce</a:t>
            </a:r>
          </a:p>
          <a:p>
            <a:pPr lvl="0" algn="ctr"/>
            <a:endParaRPr lang="cs-CZ" sz="2400" b="1" dirty="0" smtClean="0">
              <a:solidFill>
                <a:srgbClr val="C00000"/>
              </a:solidFill>
            </a:endParaRPr>
          </a:p>
          <a:p>
            <a:pPr lvl="0" algn="ctr"/>
            <a:r>
              <a:rPr lang="cs-CZ" sz="2400" b="1" dirty="0" smtClean="0"/>
              <a:t>Výpovědi daňového poradce jako osobní důkazní zdroj v rámci řízení týkajícího se závažných daňových trestných činů – charakteristika a specifika</a:t>
            </a:r>
          </a:p>
          <a:p>
            <a:pPr lvl="0" algn="ctr"/>
            <a:endParaRPr lang="cs-CZ" sz="2400" b="1" dirty="0" smtClean="0"/>
          </a:p>
          <a:p>
            <a:pPr lvl="0" algn="ctr"/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  <a:p>
            <a:r>
              <a:rPr lang="cs-CZ" sz="2200" dirty="0" smtClean="0"/>
              <a:t> </a:t>
            </a:r>
          </a:p>
          <a:p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3175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2" y="193827"/>
            <a:ext cx="3574644" cy="728811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311514" y="2603157"/>
            <a:ext cx="11198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pl-PL" sz="3600" b="1" dirty="0">
              <a:solidFill>
                <a:srgbClr val="C00000"/>
              </a:solidFill>
            </a:endParaRPr>
          </a:p>
          <a:p>
            <a:pPr algn="ctr"/>
            <a:r>
              <a:rPr kumimoji="0" lang="pl-PL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Děkuji za pozornost!</a:t>
            </a:r>
            <a:endParaRPr kumimoji="0" lang="pl-PL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185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1546</Words>
  <Application>Microsoft Office PowerPoint</Application>
  <PresentationFormat>Niestandardowy</PresentationFormat>
  <Paragraphs>200</Paragraphs>
  <Slides>20</Slides>
  <Notes>20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1_Motyw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Biuro Tłumaczeń VIVALANG | www.vivalang.pl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Biuro Tłumaczeń VIVALANG | www.vivalang.pl</dc:creator>
  <cp:lastModifiedBy>Marta</cp:lastModifiedBy>
  <cp:revision>41</cp:revision>
  <dcterms:created xsi:type="dcterms:W3CDTF">2018-09-09T15:35:25Z</dcterms:created>
  <dcterms:modified xsi:type="dcterms:W3CDTF">2018-10-08T08:04:05Z</dcterms:modified>
</cp:coreProperties>
</file>