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7" r:id="rId3"/>
    <p:sldId id="273" r:id="rId4"/>
    <p:sldId id="280" r:id="rId5"/>
    <p:sldId id="281" r:id="rId6"/>
    <p:sldId id="282" r:id="rId7"/>
    <p:sldId id="274" r:id="rId8"/>
    <p:sldId id="277" r:id="rId9"/>
    <p:sldId id="278" r:id="rId10"/>
    <p:sldId id="279" r:id="rId11"/>
    <p:sldId id="275" r:id="rId12"/>
    <p:sldId id="276" r:id="rId13"/>
    <p:sldId id="284" r:id="rId14"/>
    <p:sldId id="268" r:id="rId15"/>
    <p:sldId id="270" r:id="rId16"/>
    <p:sldId id="271" r:id="rId17"/>
    <p:sldId id="272" r:id="rId18"/>
    <p:sldId id="269" r:id="rId19"/>
    <p:sldId id="285" r:id="rId20"/>
    <p:sldId id="266" r:id="rId2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-34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345520-D531-4889-B755-FE1B2A30D273}" type="doc">
      <dgm:prSet loTypeId="urn:microsoft.com/office/officeart/2005/8/layout/arrow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67048149-64CD-4662-B2C0-6EA67907A956}">
      <dgm:prSet custT="1"/>
      <dgm:spPr/>
      <dgm:t>
        <a:bodyPr/>
        <a:lstStyle/>
        <a:p>
          <a:r>
            <a:rPr lang="cs-CZ" sz="2400" noProof="0" dirty="0" smtClean="0"/>
            <a:t>vyhýbání se daňové povinnosti – </a:t>
          </a:r>
          <a:r>
            <a:rPr lang="cs-CZ" sz="2400" b="1" noProof="0" dirty="0" smtClean="0"/>
            <a:t>objektivní jev</a:t>
          </a:r>
          <a:endParaRPr lang="cs-CZ" sz="2400" noProof="0" dirty="0"/>
        </a:p>
      </dgm:t>
    </dgm:pt>
    <dgm:pt modelId="{26DA2E42-A87B-46E2-B7F5-02AEDA80E3D3}" type="parTrans" cxnId="{BA58ADDC-41BF-4329-BF3C-9B9F54D2CDBF}">
      <dgm:prSet/>
      <dgm:spPr/>
      <dgm:t>
        <a:bodyPr/>
        <a:lstStyle/>
        <a:p>
          <a:endParaRPr lang="pl-PL"/>
        </a:p>
      </dgm:t>
    </dgm:pt>
    <dgm:pt modelId="{84494907-E85C-4959-BA96-9A0FD0D7A6FA}" type="sibTrans" cxnId="{BA58ADDC-41BF-4329-BF3C-9B9F54D2CDBF}">
      <dgm:prSet/>
      <dgm:spPr/>
      <dgm:t>
        <a:bodyPr/>
        <a:lstStyle/>
        <a:p>
          <a:endParaRPr lang="pl-PL"/>
        </a:p>
      </dgm:t>
    </dgm:pt>
    <dgm:pt modelId="{8A2CAA40-556E-44CC-9FBE-09CAC2C8917D}">
      <dgm:prSet custT="1"/>
      <dgm:spPr/>
      <dgm:t>
        <a:bodyPr/>
        <a:lstStyle/>
        <a:p>
          <a:r>
            <a:rPr lang="cs-CZ" sz="2400" noProof="0" dirty="0" smtClean="0"/>
            <a:t>daňový únik – </a:t>
          </a:r>
          <a:r>
            <a:rPr lang="cs-CZ" sz="2400" b="1" noProof="0" dirty="0" smtClean="0"/>
            <a:t>vyžaduje intencionální jednání daňového poplatníka </a:t>
          </a:r>
        </a:p>
        <a:p>
          <a:r>
            <a:rPr lang="cs-CZ" sz="2000" noProof="0" dirty="0" smtClean="0"/>
            <a:t>138/86 a 139/86 Direct </a:t>
          </a:r>
          <a:r>
            <a:rPr lang="cs-CZ" sz="2000" noProof="0" dirty="0" err="1" smtClean="0"/>
            <a:t>Cosmetics</a:t>
          </a:r>
          <a:r>
            <a:rPr lang="cs-CZ" sz="2000" noProof="0" dirty="0" smtClean="0"/>
            <a:t> Ltd a </a:t>
          </a:r>
          <a:r>
            <a:rPr lang="cs-CZ" sz="2000" noProof="0" dirty="0" err="1" smtClean="0"/>
            <a:t>Laughtons</a:t>
          </a:r>
          <a:r>
            <a:rPr lang="cs-CZ" sz="2000" noProof="0" dirty="0" smtClean="0"/>
            <a:t> </a:t>
          </a:r>
          <a:r>
            <a:rPr lang="cs-CZ" sz="2000" noProof="0" dirty="0" err="1" smtClean="0"/>
            <a:t>Photographs</a:t>
          </a:r>
          <a:r>
            <a:rPr lang="cs-CZ" sz="2000" noProof="0" dirty="0" smtClean="0"/>
            <a:t> Ltd</a:t>
          </a:r>
          <a:endParaRPr lang="cs-CZ" sz="2000" noProof="0" dirty="0"/>
        </a:p>
      </dgm:t>
    </dgm:pt>
    <dgm:pt modelId="{99225A3A-1B6E-455C-A511-A45D7E91DE5B}" type="parTrans" cxnId="{B8577D56-B57E-4497-926D-93684BB330E9}">
      <dgm:prSet/>
      <dgm:spPr/>
      <dgm:t>
        <a:bodyPr/>
        <a:lstStyle/>
        <a:p>
          <a:endParaRPr lang="pl-PL"/>
        </a:p>
      </dgm:t>
    </dgm:pt>
    <dgm:pt modelId="{24D81585-3C9B-48D7-BA0F-EE03A97535EA}" type="sibTrans" cxnId="{B8577D56-B57E-4497-926D-93684BB330E9}">
      <dgm:prSet/>
      <dgm:spPr/>
      <dgm:t>
        <a:bodyPr/>
        <a:lstStyle/>
        <a:p>
          <a:endParaRPr lang="pl-PL"/>
        </a:p>
      </dgm:t>
    </dgm:pt>
    <dgm:pt modelId="{4C102D37-7E49-4701-8D0C-4B09BDEF66E4}">
      <dgm:prSet/>
      <dgm:spPr/>
      <dgm:t>
        <a:bodyPr/>
        <a:lstStyle/>
        <a:p>
          <a:endParaRPr lang="cs-CZ"/>
        </a:p>
      </dgm:t>
    </dgm:pt>
    <dgm:pt modelId="{F476BB87-B769-4D56-8C8E-1335693AD93D}" type="parTrans" cxnId="{59657587-3DDB-4F22-8D07-FECC751A21EB}">
      <dgm:prSet/>
      <dgm:spPr/>
      <dgm:t>
        <a:bodyPr/>
        <a:lstStyle/>
        <a:p>
          <a:endParaRPr lang="pl-PL"/>
        </a:p>
      </dgm:t>
    </dgm:pt>
    <dgm:pt modelId="{BE7F1EE7-591D-4508-BE95-917A6077105F}" type="sibTrans" cxnId="{59657587-3DDB-4F22-8D07-FECC751A21EB}">
      <dgm:prSet/>
      <dgm:spPr/>
      <dgm:t>
        <a:bodyPr/>
        <a:lstStyle/>
        <a:p>
          <a:endParaRPr lang="pl-PL"/>
        </a:p>
      </dgm:t>
    </dgm:pt>
    <dgm:pt modelId="{3C136AFD-4906-4379-BA04-64B3608C1C28}">
      <dgm:prSet/>
      <dgm:spPr/>
      <dgm:t>
        <a:bodyPr/>
        <a:lstStyle/>
        <a:p>
          <a:endParaRPr lang="cs-CZ"/>
        </a:p>
      </dgm:t>
    </dgm:pt>
    <dgm:pt modelId="{2AB8E00C-517F-4F07-9D38-AABB6826AA88}" type="parTrans" cxnId="{A03AF56F-D349-4514-9CC2-89887B7208D6}">
      <dgm:prSet/>
      <dgm:spPr/>
      <dgm:t>
        <a:bodyPr/>
        <a:lstStyle/>
        <a:p>
          <a:endParaRPr lang="pl-PL"/>
        </a:p>
      </dgm:t>
    </dgm:pt>
    <dgm:pt modelId="{DBF2175D-25E6-49C5-A67C-70660CA02627}" type="sibTrans" cxnId="{A03AF56F-D349-4514-9CC2-89887B7208D6}">
      <dgm:prSet/>
      <dgm:spPr/>
      <dgm:t>
        <a:bodyPr/>
        <a:lstStyle/>
        <a:p>
          <a:endParaRPr lang="pl-PL"/>
        </a:p>
      </dgm:t>
    </dgm:pt>
    <dgm:pt modelId="{3CFB6B16-14F0-4FDA-9E31-89548F8BFEC1}">
      <dgm:prSet/>
      <dgm:spPr/>
      <dgm:t>
        <a:bodyPr/>
        <a:lstStyle/>
        <a:p>
          <a:endParaRPr lang="cs-CZ"/>
        </a:p>
      </dgm:t>
    </dgm:pt>
    <dgm:pt modelId="{932109A3-FE86-419B-8DB8-73B5663FC15F}" type="parTrans" cxnId="{7FFD7A5E-8B53-4153-A2D2-DC1683301E6E}">
      <dgm:prSet/>
      <dgm:spPr/>
      <dgm:t>
        <a:bodyPr/>
        <a:lstStyle/>
        <a:p>
          <a:endParaRPr lang="pl-PL"/>
        </a:p>
      </dgm:t>
    </dgm:pt>
    <dgm:pt modelId="{A0B873E5-E283-46CC-8871-050CB39701C5}" type="sibTrans" cxnId="{7FFD7A5E-8B53-4153-A2D2-DC1683301E6E}">
      <dgm:prSet/>
      <dgm:spPr/>
      <dgm:t>
        <a:bodyPr/>
        <a:lstStyle/>
        <a:p>
          <a:endParaRPr lang="pl-PL"/>
        </a:p>
      </dgm:t>
    </dgm:pt>
    <dgm:pt modelId="{AD4DC554-AE1E-4B93-B276-0C22B3A08667}" type="pres">
      <dgm:prSet presAssocID="{89345520-D531-4889-B755-FE1B2A30D273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47F6AE4-1C6A-4EAB-936C-4DFA4F6A0019}" type="pres">
      <dgm:prSet presAssocID="{89345520-D531-4889-B755-FE1B2A30D273}" presName="ribbon" presStyleLbl="node1" presStyleIdx="0" presStyleCnt="1"/>
      <dgm:spPr>
        <a:solidFill>
          <a:srgbClr val="0070C0"/>
        </a:solidFill>
      </dgm:spPr>
    </dgm:pt>
    <dgm:pt modelId="{9BABAAC4-CFDE-49D5-A510-D4B58B2DC4E2}" type="pres">
      <dgm:prSet presAssocID="{89345520-D531-4889-B755-FE1B2A30D273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2A2A10-875F-4AC3-9A94-8194199378BF}" type="pres">
      <dgm:prSet presAssocID="{89345520-D531-4889-B755-FE1B2A30D273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A58ADDC-41BF-4329-BF3C-9B9F54D2CDBF}" srcId="{89345520-D531-4889-B755-FE1B2A30D273}" destId="{67048149-64CD-4662-B2C0-6EA67907A956}" srcOrd="0" destOrd="0" parTransId="{26DA2E42-A87B-46E2-B7F5-02AEDA80E3D3}" sibTransId="{84494907-E85C-4959-BA96-9A0FD0D7A6FA}"/>
    <dgm:cxn modelId="{DE22898F-AEEA-462A-8293-7A982D446010}" type="presOf" srcId="{89345520-D531-4889-B755-FE1B2A30D273}" destId="{AD4DC554-AE1E-4B93-B276-0C22B3A08667}" srcOrd="0" destOrd="0" presId="urn:microsoft.com/office/officeart/2005/8/layout/arrow6"/>
    <dgm:cxn modelId="{A03AF56F-D349-4514-9CC2-89887B7208D6}" srcId="{89345520-D531-4889-B755-FE1B2A30D273}" destId="{3C136AFD-4906-4379-BA04-64B3608C1C28}" srcOrd="3" destOrd="0" parTransId="{2AB8E00C-517F-4F07-9D38-AABB6826AA88}" sibTransId="{DBF2175D-25E6-49C5-A67C-70660CA02627}"/>
    <dgm:cxn modelId="{7FFD7A5E-8B53-4153-A2D2-DC1683301E6E}" srcId="{89345520-D531-4889-B755-FE1B2A30D273}" destId="{3CFB6B16-14F0-4FDA-9E31-89548F8BFEC1}" srcOrd="4" destOrd="0" parTransId="{932109A3-FE86-419B-8DB8-73B5663FC15F}" sibTransId="{A0B873E5-E283-46CC-8871-050CB39701C5}"/>
    <dgm:cxn modelId="{95E9985B-62B0-49CD-804D-9715C6369BE2}" type="presOf" srcId="{67048149-64CD-4662-B2C0-6EA67907A956}" destId="{9BABAAC4-CFDE-49D5-A510-D4B58B2DC4E2}" srcOrd="0" destOrd="0" presId="urn:microsoft.com/office/officeart/2005/8/layout/arrow6"/>
    <dgm:cxn modelId="{BB828B88-D616-45A9-8141-9F59183CD699}" type="presOf" srcId="{8A2CAA40-556E-44CC-9FBE-09CAC2C8917D}" destId="{732A2A10-875F-4AC3-9A94-8194199378BF}" srcOrd="0" destOrd="0" presId="urn:microsoft.com/office/officeart/2005/8/layout/arrow6"/>
    <dgm:cxn modelId="{59657587-3DDB-4F22-8D07-FECC751A21EB}" srcId="{89345520-D531-4889-B755-FE1B2A30D273}" destId="{4C102D37-7E49-4701-8D0C-4B09BDEF66E4}" srcOrd="2" destOrd="0" parTransId="{F476BB87-B769-4D56-8C8E-1335693AD93D}" sibTransId="{BE7F1EE7-591D-4508-BE95-917A6077105F}"/>
    <dgm:cxn modelId="{B8577D56-B57E-4497-926D-93684BB330E9}" srcId="{89345520-D531-4889-B755-FE1B2A30D273}" destId="{8A2CAA40-556E-44CC-9FBE-09CAC2C8917D}" srcOrd="1" destOrd="0" parTransId="{99225A3A-1B6E-455C-A511-A45D7E91DE5B}" sibTransId="{24D81585-3C9B-48D7-BA0F-EE03A97535EA}"/>
    <dgm:cxn modelId="{E4A3DC9B-8B42-4AA3-AD94-9A2F65BA9B83}" type="presParOf" srcId="{AD4DC554-AE1E-4B93-B276-0C22B3A08667}" destId="{A47F6AE4-1C6A-4EAB-936C-4DFA4F6A0019}" srcOrd="0" destOrd="0" presId="urn:microsoft.com/office/officeart/2005/8/layout/arrow6"/>
    <dgm:cxn modelId="{52C5576E-A31C-4F05-B715-48DAB7777452}" type="presParOf" srcId="{AD4DC554-AE1E-4B93-B276-0C22B3A08667}" destId="{9BABAAC4-CFDE-49D5-A510-D4B58B2DC4E2}" srcOrd="1" destOrd="0" presId="urn:microsoft.com/office/officeart/2005/8/layout/arrow6"/>
    <dgm:cxn modelId="{80135787-7D70-4AF0-8716-CE25724D3D01}" type="presParOf" srcId="{AD4DC554-AE1E-4B93-B276-0C22B3A08667}" destId="{732A2A10-875F-4AC3-9A94-8194199378BF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345520-D531-4889-B755-FE1B2A30D273}" type="doc">
      <dgm:prSet loTypeId="urn:microsoft.com/office/officeart/2005/8/layout/arrow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67048149-64CD-4662-B2C0-6EA67907A956}">
      <dgm:prSet custT="1"/>
      <dgm:spPr/>
      <dgm:t>
        <a:bodyPr/>
        <a:lstStyle/>
        <a:p>
          <a:r>
            <a:rPr lang="cs-CZ" sz="2400" noProof="0" dirty="0" smtClean="0"/>
            <a:t>zneužití </a:t>
          </a:r>
          <a:endParaRPr lang="cs-CZ" sz="2400" noProof="0" dirty="0"/>
        </a:p>
      </dgm:t>
    </dgm:pt>
    <dgm:pt modelId="{26DA2E42-A87B-46E2-B7F5-02AEDA80E3D3}" type="parTrans" cxnId="{BA58ADDC-41BF-4329-BF3C-9B9F54D2CDBF}">
      <dgm:prSet/>
      <dgm:spPr/>
      <dgm:t>
        <a:bodyPr/>
        <a:lstStyle/>
        <a:p>
          <a:endParaRPr lang="pl-PL"/>
        </a:p>
      </dgm:t>
    </dgm:pt>
    <dgm:pt modelId="{84494907-E85C-4959-BA96-9A0FD0D7A6FA}" type="sibTrans" cxnId="{BA58ADDC-41BF-4329-BF3C-9B9F54D2CDBF}">
      <dgm:prSet/>
      <dgm:spPr/>
      <dgm:t>
        <a:bodyPr/>
        <a:lstStyle/>
        <a:p>
          <a:endParaRPr lang="pl-PL"/>
        </a:p>
      </dgm:t>
    </dgm:pt>
    <dgm:pt modelId="{8A2CAA40-556E-44CC-9FBE-09CAC2C8917D}">
      <dgm:prSet custT="1"/>
      <dgm:spPr/>
      <dgm:t>
        <a:bodyPr/>
        <a:lstStyle/>
        <a:p>
          <a:r>
            <a:rPr lang="cs-CZ" sz="2400" noProof="0" dirty="0" smtClean="0"/>
            <a:t>podvod – </a:t>
          </a:r>
          <a:r>
            <a:rPr lang="cs-CZ" sz="2400" b="1" noProof="0" dirty="0" smtClean="0"/>
            <a:t>subjektivní prvky ovlivňují oprávnění</a:t>
          </a:r>
        </a:p>
        <a:p>
          <a:r>
            <a:rPr lang="pl-PL" sz="2000" dirty="0" smtClean="0"/>
            <a:t>C-354/03 </a:t>
          </a:r>
          <a:r>
            <a:rPr lang="pl-PL" sz="2000" dirty="0"/>
            <a:t>Optigen</a:t>
          </a:r>
        </a:p>
      </dgm:t>
    </dgm:pt>
    <dgm:pt modelId="{99225A3A-1B6E-455C-A511-A45D7E91DE5B}" type="parTrans" cxnId="{B8577D56-B57E-4497-926D-93684BB330E9}">
      <dgm:prSet/>
      <dgm:spPr/>
      <dgm:t>
        <a:bodyPr/>
        <a:lstStyle/>
        <a:p>
          <a:endParaRPr lang="pl-PL"/>
        </a:p>
      </dgm:t>
    </dgm:pt>
    <dgm:pt modelId="{24D81585-3C9B-48D7-BA0F-EE03A97535EA}" type="sibTrans" cxnId="{B8577D56-B57E-4497-926D-93684BB330E9}">
      <dgm:prSet/>
      <dgm:spPr/>
      <dgm:t>
        <a:bodyPr/>
        <a:lstStyle/>
        <a:p>
          <a:endParaRPr lang="pl-PL"/>
        </a:p>
      </dgm:t>
    </dgm:pt>
    <dgm:pt modelId="{4C102D37-7E49-4701-8D0C-4B09BDEF66E4}">
      <dgm:prSet/>
      <dgm:spPr/>
      <dgm:t>
        <a:bodyPr/>
        <a:lstStyle/>
        <a:p>
          <a:endParaRPr lang="cs-CZ"/>
        </a:p>
      </dgm:t>
    </dgm:pt>
    <dgm:pt modelId="{F476BB87-B769-4D56-8C8E-1335693AD93D}" type="parTrans" cxnId="{59657587-3DDB-4F22-8D07-FECC751A21EB}">
      <dgm:prSet/>
      <dgm:spPr/>
      <dgm:t>
        <a:bodyPr/>
        <a:lstStyle/>
        <a:p>
          <a:endParaRPr lang="pl-PL"/>
        </a:p>
      </dgm:t>
    </dgm:pt>
    <dgm:pt modelId="{BE7F1EE7-591D-4508-BE95-917A6077105F}" type="sibTrans" cxnId="{59657587-3DDB-4F22-8D07-FECC751A21EB}">
      <dgm:prSet/>
      <dgm:spPr/>
      <dgm:t>
        <a:bodyPr/>
        <a:lstStyle/>
        <a:p>
          <a:endParaRPr lang="pl-PL"/>
        </a:p>
      </dgm:t>
    </dgm:pt>
    <dgm:pt modelId="{3C136AFD-4906-4379-BA04-64B3608C1C28}">
      <dgm:prSet/>
      <dgm:spPr/>
      <dgm:t>
        <a:bodyPr/>
        <a:lstStyle/>
        <a:p>
          <a:endParaRPr lang="cs-CZ"/>
        </a:p>
      </dgm:t>
    </dgm:pt>
    <dgm:pt modelId="{2AB8E00C-517F-4F07-9D38-AABB6826AA88}" type="parTrans" cxnId="{A03AF56F-D349-4514-9CC2-89887B7208D6}">
      <dgm:prSet/>
      <dgm:spPr/>
      <dgm:t>
        <a:bodyPr/>
        <a:lstStyle/>
        <a:p>
          <a:endParaRPr lang="pl-PL"/>
        </a:p>
      </dgm:t>
    </dgm:pt>
    <dgm:pt modelId="{DBF2175D-25E6-49C5-A67C-70660CA02627}" type="sibTrans" cxnId="{A03AF56F-D349-4514-9CC2-89887B7208D6}">
      <dgm:prSet/>
      <dgm:spPr/>
      <dgm:t>
        <a:bodyPr/>
        <a:lstStyle/>
        <a:p>
          <a:endParaRPr lang="pl-PL"/>
        </a:p>
      </dgm:t>
    </dgm:pt>
    <dgm:pt modelId="{3CFB6B16-14F0-4FDA-9E31-89548F8BFEC1}">
      <dgm:prSet/>
      <dgm:spPr/>
      <dgm:t>
        <a:bodyPr/>
        <a:lstStyle/>
        <a:p>
          <a:endParaRPr lang="cs-CZ"/>
        </a:p>
      </dgm:t>
    </dgm:pt>
    <dgm:pt modelId="{932109A3-FE86-419B-8DB8-73B5663FC15F}" type="parTrans" cxnId="{7FFD7A5E-8B53-4153-A2D2-DC1683301E6E}">
      <dgm:prSet/>
      <dgm:spPr/>
      <dgm:t>
        <a:bodyPr/>
        <a:lstStyle/>
        <a:p>
          <a:endParaRPr lang="pl-PL"/>
        </a:p>
      </dgm:t>
    </dgm:pt>
    <dgm:pt modelId="{A0B873E5-E283-46CC-8871-050CB39701C5}" type="sibTrans" cxnId="{7FFD7A5E-8B53-4153-A2D2-DC1683301E6E}">
      <dgm:prSet/>
      <dgm:spPr/>
      <dgm:t>
        <a:bodyPr/>
        <a:lstStyle/>
        <a:p>
          <a:endParaRPr lang="pl-PL"/>
        </a:p>
      </dgm:t>
    </dgm:pt>
    <dgm:pt modelId="{AD4DC554-AE1E-4B93-B276-0C22B3A08667}" type="pres">
      <dgm:prSet presAssocID="{89345520-D531-4889-B755-FE1B2A30D273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47F6AE4-1C6A-4EAB-936C-4DFA4F6A0019}" type="pres">
      <dgm:prSet presAssocID="{89345520-D531-4889-B755-FE1B2A30D273}" presName="ribbon" presStyleLbl="node1" presStyleIdx="0" presStyleCnt="1"/>
      <dgm:spPr>
        <a:solidFill>
          <a:srgbClr val="0070C0"/>
        </a:solidFill>
      </dgm:spPr>
    </dgm:pt>
    <dgm:pt modelId="{9BABAAC4-CFDE-49D5-A510-D4B58B2DC4E2}" type="pres">
      <dgm:prSet presAssocID="{89345520-D531-4889-B755-FE1B2A30D273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2A2A10-875F-4AC3-9A94-8194199378BF}" type="pres">
      <dgm:prSet presAssocID="{89345520-D531-4889-B755-FE1B2A30D273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A58ADDC-41BF-4329-BF3C-9B9F54D2CDBF}" srcId="{89345520-D531-4889-B755-FE1B2A30D273}" destId="{67048149-64CD-4662-B2C0-6EA67907A956}" srcOrd="0" destOrd="0" parTransId="{26DA2E42-A87B-46E2-B7F5-02AEDA80E3D3}" sibTransId="{84494907-E85C-4959-BA96-9A0FD0D7A6FA}"/>
    <dgm:cxn modelId="{DE22898F-AEEA-462A-8293-7A982D446010}" type="presOf" srcId="{89345520-D531-4889-B755-FE1B2A30D273}" destId="{AD4DC554-AE1E-4B93-B276-0C22B3A08667}" srcOrd="0" destOrd="0" presId="urn:microsoft.com/office/officeart/2005/8/layout/arrow6"/>
    <dgm:cxn modelId="{A03AF56F-D349-4514-9CC2-89887B7208D6}" srcId="{89345520-D531-4889-B755-FE1B2A30D273}" destId="{3C136AFD-4906-4379-BA04-64B3608C1C28}" srcOrd="3" destOrd="0" parTransId="{2AB8E00C-517F-4F07-9D38-AABB6826AA88}" sibTransId="{DBF2175D-25E6-49C5-A67C-70660CA02627}"/>
    <dgm:cxn modelId="{7FFD7A5E-8B53-4153-A2D2-DC1683301E6E}" srcId="{89345520-D531-4889-B755-FE1B2A30D273}" destId="{3CFB6B16-14F0-4FDA-9E31-89548F8BFEC1}" srcOrd="4" destOrd="0" parTransId="{932109A3-FE86-419B-8DB8-73B5663FC15F}" sibTransId="{A0B873E5-E283-46CC-8871-050CB39701C5}"/>
    <dgm:cxn modelId="{95E9985B-62B0-49CD-804D-9715C6369BE2}" type="presOf" srcId="{67048149-64CD-4662-B2C0-6EA67907A956}" destId="{9BABAAC4-CFDE-49D5-A510-D4B58B2DC4E2}" srcOrd="0" destOrd="0" presId="urn:microsoft.com/office/officeart/2005/8/layout/arrow6"/>
    <dgm:cxn modelId="{BB828B88-D616-45A9-8141-9F59183CD699}" type="presOf" srcId="{8A2CAA40-556E-44CC-9FBE-09CAC2C8917D}" destId="{732A2A10-875F-4AC3-9A94-8194199378BF}" srcOrd="0" destOrd="0" presId="urn:microsoft.com/office/officeart/2005/8/layout/arrow6"/>
    <dgm:cxn modelId="{59657587-3DDB-4F22-8D07-FECC751A21EB}" srcId="{89345520-D531-4889-B755-FE1B2A30D273}" destId="{4C102D37-7E49-4701-8D0C-4B09BDEF66E4}" srcOrd="2" destOrd="0" parTransId="{F476BB87-B769-4D56-8C8E-1335693AD93D}" sibTransId="{BE7F1EE7-591D-4508-BE95-917A6077105F}"/>
    <dgm:cxn modelId="{B8577D56-B57E-4497-926D-93684BB330E9}" srcId="{89345520-D531-4889-B755-FE1B2A30D273}" destId="{8A2CAA40-556E-44CC-9FBE-09CAC2C8917D}" srcOrd="1" destOrd="0" parTransId="{99225A3A-1B6E-455C-A511-A45D7E91DE5B}" sibTransId="{24D81585-3C9B-48D7-BA0F-EE03A97535EA}"/>
    <dgm:cxn modelId="{E4A3DC9B-8B42-4AA3-AD94-9A2F65BA9B83}" type="presParOf" srcId="{AD4DC554-AE1E-4B93-B276-0C22B3A08667}" destId="{A47F6AE4-1C6A-4EAB-936C-4DFA4F6A0019}" srcOrd="0" destOrd="0" presId="urn:microsoft.com/office/officeart/2005/8/layout/arrow6"/>
    <dgm:cxn modelId="{52C5576E-A31C-4F05-B715-48DAB7777452}" type="presParOf" srcId="{AD4DC554-AE1E-4B93-B276-0C22B3A08667}" destId="{9BABAAC4-CFDE-49D5-A510-D4B58B2DC4E2}" srcOrd="1" destOrd="0" presId="urn:microsoft.com/office/officeart/2005/8/layout/arrow6"/>
    <dgm:cxn modelId="{80135787-7D70-4AF0-8716-CE25724D3D01}" type="presParOf" srcId="{AD4DC554-AE1E-4B93-B276-0C22B3A08667}" destId="{732A2A10-875F-4AC3-9A94-8194199378BF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F6A7514-E435-4032-B8EA-5361B404CBF5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6E2F1716-C5F1-4426-968A-ABD1619DE9FC}">
      <dgm:prSet custT="1"/>
      <dgm:spPr/>
      <dgm:t>
        <a:bodyPr/>
        <a:lstStyle/>
        <a:p>
          <a:r>
            <a:rPr lang="cs-CZ" sz="2400" b="1" noProof="0" dirty="0" smtClean="0"/>
            <a:t>chybí faktura potvrzující transakci </a:t>
          </a:r>
          <a:endParaRPr lang="cs-CZ" sz="2400" b="1" noProof="0" dirty="0"/>
        </a:p>
      </dgm:t>
    </dgm:pt>
    <dgm:pt modelId="{011B4801-76E6-4BA8-9E93-6F1C553E6602}" type="parTrans" cxnId="{9BAF922B-ABCE-491D-A383-21AD5AFAB326}">
      <dgm:prSet/>
      <dgm:spPr/>
      <dgm:t>
        <a:bodyPr/>
        <a:lstStyle/>
        <a:p>
          <a:endParaRPr lang="pl-PL"/>
        </a:p>
      </dgm:t>
    </dgm:pt>
    <dgm:pt modelId="{1FD4EDC1-8114-4A3F-B486-7724E9EF737A}" type="sibTrans" cxnId="{9BAF922B-ABCE-491D-A383-21AD5AFAB326}">
      <dgm:prSet/>
      <dgm:spPr/>
      <dgm:t>
        <a:bodyPr/>
        <a:lstStyle/>
        <a:p>
          <a:endParaRPr lang="pl-PL"/>
        </a:p>
      </dgm:t>
    </dgm:pt>
    <dgm:pt modelId="{D85292C2-A69A-4A8D-BA1F-7763CD5EEFD8}">
      <dgm:prSet custT="1"/>
      <dgm:spPr>
        <a:solidFill>
          <a:srgbClr val="FF0000"/>
        </a:solidFill>
      </dgm:spPr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cs-CZ" sz="2400" b="1" noProof="0" dirty="0" smtClean="0"/>
            <a:t>absence práva na odpočet </a:t>
          </a:r>
          <a:r>
            <a:rPr lang="cs-CZ" sz="2000" b="0" noProof="0" dirty="0" smtClean="0"/>
            <a:t>(C‑459/17 </a:t>
          </a:r>
          <a:r>
            <a:rPr lang="cs-CZ" sz="2000" b="0" noProof="0" dirty="0" err="1" smtClean="0"/>
            <a:t>SGI</a:t>
          </a:r>
          <a:r>
            <a:rPr lang="cs-CZ" sz="2000" b="0" noProof="0" dirty="0" smtClean="0"/>
            <a:t> a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cs-CZ" sz="2000" b="0" noProof="0" dirty="0" smtClean="0"/>
            <a:t>C-460/17 </a:t>
          </a:r>
          <a:r>
            <a:rPr lang="cs-CZ" sz="2000" b="0" noProof="0" dirty="0" err="1" smtClean="0"/>
            <a:t>Valériane</a:t>
          </a:r>
          <a:r>
            <a:rPr lang="cs-CZ" sz="2000" b="0" noProof="0" dirty="0" smtClean="0"/>
            <a:t>)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cs-CZ" sz="2000" b="0" noProof="0" dirty="0" smtClean="0">
              <a:solidFill>
                <a:schemeClr val="tx1"/>
              </a:solidFill>
            </a:rPr>
            <a:t>Viz intrakomunitární dodání zboží</a:t>
          </a:r>
          <a:endParaRPr lang="cs-CZ" sz="2000" b="0" noProof="0" dirty="0">
            <a:solidFill>
              <a:schemeClr val="tx1"/>
            </a:solidFill>
          </a:endParaRPr>
        </a:p>
      </dgm:t>
    </dgm:pt>
    <dgm:pt modelId="{328B0621-70A8-4335-A88B-21C59EFE20C4}" type="parTrans" cxnId="{F6D1FB0F-58C8-4119-A75B-D8F161DEE812}">
      <dgm:prSet/>
      <dgm:spPr/>
      <dgm:t>
        <a:bodyPr/>
        <a:lstStyle/>
        <a:p>
          <a:endParaRPr lang="pl-PL"/>
        </a:p>
      </dgm:t>
    </dgm:pt>
    <dgm:pt modelId="{5F4094DD-2E53-4762-AF53-B6AF5715E6B5}" type="sibTrans" cxnId="{F6D1FB0F-58C8-4119-A75B-D8F161DEE812}">
      <dgm:prSet/>
      <dgm:spPr/>
      <dgm:t>
        <a:bodyPr/>
        <a:lstStyle/>
        <a:p>
          <a:endParaRPr lang="pl-PL"/>
        </a:p>
      </dgm:t>
    </dgm:pt>
    <dgm:pt modelId="{3D13C9D0-9EF0-402F-8D6A-D9848CF30BEA}" type="pres">
      <dgm:prSet presAssocID="{2F6A7514-E435-4032-B8EA-5361B404CBF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FF65101-B0A7-40B7-A85B-A62DD3ED8390}" type="pres">
      <dgm:prSet presAssocID="{6E2F1716-C5F1-4426-968A-ABD1619DE9FC}" presName="parTxOnly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60239E-9FFA-47D6-AA4B-B0CA88AF9214}" type="pres">
      <dgm:prSet presAssocID="{1FD4EDC1-8114-4A3F-B486-7724E9EF737A}" presName="parSpace" presStyleCnt="0"/>
      <dgm:spPr/>
    </dgm:pt>
    <dgm:pt modelId="{65C5783B-C676-4358-8B33-0CEC254E7275}" type="pres">
      <dgm:prSet presAssocID="{D85292C2-A69A-4A8D-BA1F-7763CD5EEFD8}" presName="parTxOnly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B56509E-B2FB-425A-B28C-E1F68D9F0A14}" type="presOf" srcId="{2F6A7514-E435-4032-B8EA-5361B404CBF5}" destId="{3D13C9D0-9EF0-402F-8D6A-D9848CF30BEA}" srcOrd="0" destOrd="0" presId="urn:microsoft.com/office/officeart/2005/8/layout/hChevron3"/>
    <dgm:cxn modelId="{F6D1FB0F-58C8-4119-A75B-D8F161DEE812}" srcId="{2F6A7514-E435-4032-B8EA-5361B404CBF5}" destId="{D85292C2-A69A-4A8D-BA1F-7763CD5EEFD8}" srcOrd="1" destOrd="0" parTransId="{328B0621-70A8-4335-A88B-21C59EFE20C4}" sibTransId="{5F4094DD-2E53-4762-AF53-B6AF5715E6B5}"/>
    <dgm:cxn modelId="{6061F69E-6212-4EC4-AD4B-AC4C86B1CAA7}" type="presOf" srcId="{6E2F1716-C5F1-4426-968A-ABD1619DE9FC}" destId="{DFF65101-B0A7-40B7-A85B-A62DD3ED8390}" srcOrd="0" destOrd="0" presId="urn:microsoft.com/office/officeart/2005/8/layout/hChevron3"/>
    <dgm:cxn modelId="{395C6925-BD8A-4969-833F-83A05BFD39E1}" type="presOf" srcId="{D85292C2-A69A-4A8D-BA1F-7763CD5EEFD8}" destId="{65C5783B-C676-4358-8B33-0CEC254E7275}" srcOrd="0" destOrd="0" presId="urn:microsoft.com/office/officeart/2005/8/layout/hChevron3"/>
    <dgm:cxn modelId="{9BAF922B-ABCE-491D-A383-21AD5AFAB326}" srcId="{2F6A7514-E435-4032-B8EA-5361B404CBF5}" destId="{6E2F1716-C5F1-4426-968A-ABD1619DE9FC}" srcOrd="0" destOrd="0" parTransId="{011B4801-76E6-4BA8-9E93-6F1C553E6602}" sibTransId="{1FD4EDC1-8114-4A3F-B486-7724E9EF737A}"/>
    <dgm:cxn modelId="{DD9D2966-6DA6-4A25-B7D6-3950E3E01D4C}" type="presParOf" srcId="{3D13C9D0-9EF0-402F-8D6A-D9848CF30BEA}" destId="{DFF65101-B0A7-40B7-A85B-A62DD3ED8390}" srcOrd="0" destOrd="0" presId="urn:microsoft.com/office/officeart/2005/8/layout/hChevron3"/>
    <dgm:cxn modelId="{B47B3732-0319-4DFF-B212-F3F4106E9BEB}" type="presParOf" srcId="{3D13C9D0-9EF0-402F-8D6A-D9848CF30BEA}" destId="{EC60239E-9FFA-47D6-AA4B-B0CA88AF9214}" srcOrd="1" destOrd="0" presId="urn:microsoft.com/office/officeart/2005/8/layout/hChevron3"/>
    <dgm:cxn modelId="{9214C111-7126-4BDA-A6F1-84DEE42A5DB3}" type="presParOf" srcId="{3D13C9D0-9EF0-402F-8D6A-D9848CF30BEA}" destId="{65C5783B-C676-4358-8B33-0CEC254E7275}" srcOrd="2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F6A7514-E435-4032-B8EA-5361B404CBF5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6E2F1716-C5F1-4426-968A-ABD1619DE9FC}">
      <dgm:prSet custT="1"/>
      <dgm:spPr/>
      <dgm:t>
        <a:bodyPr/>
        <a:lstStyle/>
        <a:p>
          <a:r>
            <a:rPr lang="cs-CZ" sz="2400" b="1" noProof="0" dirty="0" smtClean="0"/>
            <a:t>nesplnění formálních požadavků znemožňuje ověření, že došlo k podvodu</a:t>
          </a:r>
          <a:endParaRPr lang="cs-CZ" sz="2400" b="1" noProof="0" dirty="0"/>
        </a:p>
      </dgm:t>
    </dgm:pt>
    <dgm:pt modelId="{011B4801-76E6-4BA8-9E93-6F1C553E6602}" type="parTrans" cxnId="{9BAF922B-ABCE-491D-A383-21AD5AFAB326}">
      <dgm:prSet/>
      <dgm:spPr/>
      <dgm:t>
        <a:bodyPr/>
        <a:lstStyle/>
        <a:p>
          <a:endParaRPr lang="pl-PL"/>
        </a:p>
      </dgm:t>
    </dgm:pt>
    <dgm:pt modelId="{1FD4EDC1-8114-4A3F-B486-7724E9EF737A}" type="sibTrans" cxnId="{9BAF922B-ABCE-491D-A383-21AD5AFAB326}">
      <dgm:prSet/>
      <dgm:spPr/>
      <dgm:t>
        <a:bodyPr/>
        <a:lstStyle/>
        <a:p>
          <a:endParaRPr lang="pl-PL"/>
        </a:p>
      </dgm:t>
    </dgm:pt>
    <dgm:pt modelId="{D85292C2-A69A-4A8D-BA1F-7763CD5EEFD8}">
      <dgm:prSet custT="1"/>
      <dgm:spPr>
        <a:solidFill>
          <a:srgbClr val="FF0000"/>
        </a:solidFill>
      </dgm:spPr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cs-CZ" sz="2400" b="1" noProof="0" dirty="0" smtClean="0"/>
            <a:t>bez nároku na odpočet </a:t>
          </a:r>
          <a:r>
            <a:rPr lang="cs-CZ" sz="2000" b="0" noProof="0" dirty="0" smtClean="0"/>
            <a:t>(C‑159/17 </a:t>
          </a:r>
          <a:r>
            <a:rPr lang="cs-CZ" sz="2000" b="0" noProof="0" dirty="0" err="1" smtClean="0"/>
            <a:t>Dobre</a:t>
          </a:r>
          <a:r>
            <a:rPr lang="cs-CZ" sz="2000" b="0" noProof="0" dirty="0" smtClean="0"/>
            <a:t>)</a:t>
          </a:r>
          <a:endParaRPr lang="cs-CZ" sz="2000" b="0" noProof="0" dirty="0"/>
        </a:p>
      </dgm:t>
    </dgm:pt>
    <dgm:pt modelId="{328B0621-70A8-4335-A88B-21C59EFE20C4}" type="parTrans" cxnId="{F6D1FB0F-58C8-4119-A75B-D8F161DEE812}">
      <dgm:prSet/>
      <dgm:spPr/>
      <dgm:t>
        <a:bodyPr/>
        <a:lstStyle/>
        <a:p>
          <a:endParaRPr lang="pl-PL"/>
        </a:p>
      </dgm:t>
    </dgm:pt>
    <dgm:pt modelId="{5F4094DD-2E53-4762-AF53-B6AF5715E6B5}" type="sibTrans" cxnId="{F6D1FB0F-58C8-4119-A75B-D8F161DEE812}">
      <dgm:prSet/>
      <dgm:spPr/>
      <dgm:t>
        <a:bodyPr/>
        <a:lstStyle/>
        <a:p>
          <a:endParaRPr lang="pl-PL"/>
        </a:p>
      </dgm:t>
    </dgm:pt>
    <dgm:pt modelId="{3D13C9D0-9EF0-402F-8D6A-D9848CF30BEA}" type="pres">
      <dgm:prSet presAssocID="{2F6A7514-E435-4032-B8EA-5361B404CBF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FF65101-B0A7-40B7-A85B-A62DD3ED8390}" type="pres">
      <dgm:prSet presAssocID="{6E2F1716-C5F1-4426-968A-ABD1619DE9FC}" presName="parTxOnly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60239E-9FFA-47D6-AA4B-B0CA88AF9214}" type="pres">
      <dgm:prSet presAssocID="{1FD4EDC1-8114-4A3F-B486-7724E9EF737A}" presName="parSpace" presStyleCnt="0"/>
      <dgm:spPr/>
    </dgm:pt>
    <dgm:pt modelId="{65C5783B-C676-4358-8B33-0CEC254E7275}" type="pres">
      <dgm:prSet presAssocID="{D85292C2-A69A-4A8D-BA1F-7763CD5EEFD8}" presName="parTxOnly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B56509E-B2FB-425A-B28C-E1F68D9F0A14}" type="presOf" srcId="{2F6A7514-E435-4032-B8EA-5361B404CBF5}" destId="{3D13C9D0-9EF0-402F-8D6A-D9848CF30BEA}" srcOrd="0" destOrd="0" presId="urn:microsoft.com/office/officeart/2005/8/layout/hChevron3"/>
    <dgm:cxn modelId="{F6D1FB0F-58C8-4119-A75B-D8F161DEE812}" srcId="{2F6A7514-E435-4032-B8EA-5361B404CBF5}" destId="{D85292C2-A69A-4A8D-BA1F-7763CD5EEFD8}" srcOrd="1" destOrd="0" parTransId="{328B0621-70A8-4335-A88B-21C59EFE20C4}" sibTransId="{5F4094DD-2E53-4762-AF53-B6AF5715E6B5}"/>
    <dgm:cxn modelId="{6061F69E-6212-4EC4-AD4B-AC4C86B1CAA7}" type="presOf" srcId="{6E2F1716-C5F1-4426-968A-ABD1619DE9FC}" destId="{DFF65101-B0A7-40B7-A85B-A62DD3ED8390}" srcOrd="0" destOrd="0" presId="urn:microsoft.com/office/officeart/2005/8/layout/hChevron3"/>
    <dgm:cxn modelId="{395C6925-BD8A-4969-833F-83A05BFD39E1}" type="presOf" srcId="{D85292C2-A69A-4A8D-BA1F-7763CD5EEFD8}" destId="{65C5783B-C676-4358-8B33-0CEC254E7275}" srcOrd="0" destOrd="0" presId="urn:microsoft.com/office/officeart/2005/8/layout/hChevron3"/>
    <dgm:cxn modelId="{9BAF922B-ABCE-491D-A383-21AD5AFAB326}" srcId="{2F6A7514-E435-4032-B8EA-5361B404CBF5}" destId="{6E2F1716-C5F1-4426-968A-ABD1619DE9FC}" srcOrd="0" destOrd="0" parTransId="{011B4801-76E6-4BA8-9E93-6F1C553E6602}" sibTransId="{1FD4EDC1-8114-4A3F-B486-7724E9EF737A}"/>
    <dgm:cxn modelId="{DD9D2966-6DA6-4A25-B7D6-3950E3E01D4C}" type="presParOf" srcId="{3D13C9D0-9EF0-402F-8D6A-D9848CF30BEA}" destId="{DFF65101-B0A7-40B7-A85B-A62DD3ED8390}" srcOrd="0" destOrd="0" presId="urn:microsoft.com/office/officeart/2005/8/layout/hChevron3"/>
    <dgm:cxn modelId="{B47B3732-0319-4DFF-B212-F3F4106E9BEB}" type="presParOf" srcId="{3D13C9D0-9EF0-402F-8D6A-D9848CF30BEA}" destId="{EC60239E-9FFA-47D6-AA4B-B0CA88AF9214}" srcOrd="1" destOrd="0" presId="urn:microsoft.com/office/officeart/2005/8/layout/hChevron3"/>
    <dgm:cxn modelId="{9214C111-7126-4BDA-A6F1-84DEE42A5DB3}" type="presParOf" srcId="{3D13C9D0-9EF0-402F-8D6A-D9848CF30BEA}" destId="{65C5783B-C676-4358-8B33-0CEC254E7275}" srcOrd="2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F6A7514-E435-4032-B8EA-5361B404CBF5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6E2F1716-C5F1-4426-968A-ABD1619DE9FC}">
      <dgm:prSet custT="1"/>
      <dgm:spPr/>
      <dgm:t>
        <a:bodyPr/>
        <a:lstStyle/>
        <a:p>
          <a:r>
            <a:rPr lang="cs-CZ" sz="2400" b="1" noProof="0" dirty="0" smtClean="0"/>
            <a:t>podvod </a:t>
          </a:r>
          <a:endParaRPr lang="cs-CZ" sz="2400" b="1" noProof="0" dirty="0"/>
        </a:p>
      </dgm:t>
    </dgm:pt>
    <dgm:pt modelId="{011B4801-76E6-4BA8-9E93-6F1C553E6602}" type="parTrans" cxnId="{9BAF922B-ABCE-491D-A383-21AD5AFAB326}">
      <dgm:prSet/>
      <dgm:spPr/>
      <dgm:t>
        <a:bodyPr/>
        <a:lstStyle/>
        <a:p>
          <a:endParaRPr lang="pl-PL"/>
        </a:p>
      </dgm:t>
    </dgm:pt>
    <dgm:pt modelId="{1FD4EDC1-8114-4A3F-B486-7724E9EF737A}" type="sibTrans" cxnId="{9BAF922B-ABCE-491D-A383-21AD5AFAB326}">
      <dgm:prSet/>
      <dgm:spPr/>
      <dgm:t>
        <a:bodyPr/>
        <a:lstStyle/>
        <a:p>
          <a:endParaRPr lang="pl-PL"/>
        </a:p>
      </dgm:t>
    </dgm:pt>
    <dgm:pt modelId="{D85292C2-A69A-4A8D-BA1F-7763CD5EEFD8}">
      <dgm:prSet custT="1"/>
      <dgm:spPr>
        <a:solidFill>
          <a:srgbClr val="FF0000"/>
        </a:solidFill>
      </dgm:spPr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cs-CZ" sz="2400" b="1" noProof="0" dirty="0" smtClean="0"/>
            <a:t>odmítnutí registrace </a:t>
          </a:r>
          <a:r>
            <a:rPr lang="cs-CZ" sz="2000" b="0" noProof="0" dirty="0" smtClean="0"/>
            <a:t>(C‑534/16 </a:t>
          </a:r>
          <a:r>
            <a:rPr lang="cs-CZ" sz="2000" b="0" noProof="0" dirty="0" err="1" smtClean="0"/>
            <a:t>BB</a:t>
          </a:r>
          <a:r>
            <a:rPr lang="cs-CZ" sz="2000" b="0" noProof="0" dirty="0" smtClean="0"/>
            <a:t> </a:t>
          </a:r>
          <a:r>
            <a:rPr lang="cs-CZ" sz="2000" b="0" noProof="0" dirty="0" err="1" smtClean="0"/>
            <a:t>Construct</a:t>
          </a:r>
          <a:r>
            <a:rPr lang="cs-CZ" sz="2000" b="0" noProof="0" dirty="0" smtClean="0"/>
            <a:t>)</a:t>
          </a:r>
          <a:endParaRPr lang="cs-CZ" sz="2000" b="0" noProof="0" dirty="0"/>
        </a:p>
      </dgm:t>
    </dgm:pt>
    <dgm:pt modelId="{328B0621-70A8-4335-A88B-21C59EFE20C4}" type="parTrans" cxnId="{F6D1FB0F-58C8-4119-A75B-D8F161DEE812}">
      <dgm:prSet/>
      <dgm:spPr/>
      <dgm:t>
        <a:bodyPr/>
        <a:lstStyle/>
        <a:p>
          <a:endParaRPr lang="pl-PL"/>
        </a:p>
      </dgm:t>
    </dgm:pt>
    <dgm:pt modelId="{5F4094DD-2E53-4762-AF53-B6AF5715E6B5}" type="sibTrans" cxnId="{F6D1FB0F-58C8-4119-A75B-D8F161DEE812}">
      <dgm:prSet/>
      <dgm:spPr/>
      <dgm:t>
        <a:bodyPr/>
        <a:lstStyle/>
        <a:p>
          <a:endParaRPr lang="pl-PL"/>
        </a:p>
      </dgm:t>
    </dgm:pt>
    <dgm:pt modelId="{3D13C9D0-9EF0-402F-8D6A-D9848CF30BEA}" type="pres">
      <dgm:prSet presAssocID="{2F6A7514-E435-4032-B8EA-5361B404CBF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FF65101-B0A7-40B7-A85B-A62DD3ED8390}" type="pres">
      <dgm:prSet presAssocID="{6E2F1716-C5F1-4426-968A-ABD1619DE9FC}" presName="parTxOnly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60239E-9FFA-47D6-AA4B-B0CA88AF9214}" type="pres">
      <dgm:prSet presAssocID="{1FD4EDC1-8114-4A3F-B486-7724E9EF737A}" presName="parSpace" presStyleCnt="0"/>
      <dgm:spPr/>
    </dgm:pt>
    <dgm:pt modelId="{65C5783B-C676-4358-8B33-0CEC254E7275}" type="pres">
      <dgm:prSet presAssocID="{D85292C2-A69A-4A8D-BA1F-7763CD5EEFD8}" presName="parTxOnly" presStyleLbl="node1" presStyleIdx="1" presStyleCnt="2" custLinFactNeighborX="-78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B56509E-B2FB-425A-B28C-E1F68D9F0A14}" type="presOf" srcId="{2F6A7514-E435-4032-B8EA-5361B404CBF5}" destId="{3D13C9D0-9EF0-402F-8D6A-D9848CF30BEA}" srcOrd="0" destOrd="0" presId="urn:microsoft.com/office/officeart/2005/8/layout/hChevron3"/>
    <dgm:cxn modelId="{F6D1FB0F-58C8-4119-A75B-D8F161DEE812}" srcId="{2F6A7514-E435-4032-B8EA-5361B404CBF5}" destId="{D85292C2-A69A-4A8D-BA1F-7763CD5EEFD8}" srcOrd="1" destOrd="0" parTransId="{328B0621-70A8-4335-A88B-21C59EFE20C4}" sibTransId="{5F4094DD-2E53-4762-AF53-B6AF5715E6B5}"/>
    <dgm:cxn modelId="{6061F69E-6212-4EC4-AD4B-AC4C86B1CAA7}" type="presOf" srcId="{6E2F1716-C5F1-4426-968A-ABD1619DE9FC}" destId="{DFF65101-B0A7-40B7-A85B-A62DD3ED8390}" srcOrd="0" destOrd="0" presId="urn:microsoft.com/office/officeart/2005/8/layout/hChevron3"/>
    <dgm:cxn modelId="{395C6925-BD8A-4969-833F-83A05BFD39E1}" type="presOf" srcId="{D85292C2-A69A-4A8D-BA1F-7763CD5EEFD8}" destId="{65C5783B-C676-4358-8B33-0CEC254E7275}" srcOrd="0" destOrd="0" presId="urn:microsoft.com/office/officeart/2005/8/layout/hChevron3"/>
    <dgm:cxn modelId="{9BAF922B-ABCE-491D-A383-21AD5AFAB326}" srcId="{2F6A7514-E435-4032-B8EA-5361B404CBF5}" destId="{6E2F1716-C5F1-4426-968A-ABD1619DE9FC}" srcOrd="0" destOrd="0" parTransId="{011B4801-76E6-4BA8-9E93-6F1C553E6602}" sibTransId="{1FD4EDC1-8114-4A3F-B486-7724E9EF737A}"/>
    <dgm:cxn modelId="{DD9D2966-6DA6-4A25-B7D6-3950E3E01D4C}" type="presParOf" srcId="{3D13C9D0-9EF0-402F-8D6A-D9848CF30BEA}" destId="{DFF65101-B0A7-40B7-A85B-A62DD3ED8390}" srcOrd="0" destOrd="0" presId="urn:microsoft.com/office/officeart/2005/8/layout/hChevron3"/>
    <dgm:cxn modelId="{B47B3732-0319-4DFF-B212-F3F4106E9BEB}" type="presParOf" srcId="{3D13C9D0-9EF0-402F-8D6A-D9848CF30BEA}" destId="{EC60239E-9FFA-47D6-AA4B-B0CA88AF9214}" srcOrd="1" destOrd="0" presId="urn:microsoft.com/office/officeart/2005/8/layout/hChevron3"/>
    <dgm:cxn modelId="{9214C111-7126-4BDA-A6F1-84DEE42A5DB3}" type="presParOf" srcId="{3D13C9D0-9EF0-402F-8D6A-D9848CF30BEA}" destId="{65C5783B-C676-4358-8B33-0CEC254E7275}" srcOrd="2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F6A7514-E435-4032-B8EA-5361B404CBF5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6E2F1716-C5F1-4426-968A-ABD1619DE9FC}">
      <dgm:prSet custT="1"/>
      <dgm:spPr/>
      <dgm:t>
        <a:bodyPr/>
        <a:lstStyle/>
        <a:p>
          <a:r>
            <a:rPr lang="cs-CZ" sz="2400" b="1" noProof="0" dirty="0" smtClean="0"/>
            <a:t>zneužití </a:t>
          </a:r>
          <a:endParaRPr lang="cs-CZ" sz="2400" b="1" noProof="0" dirty="0"/>
        </a:p>
      </dgm:t>
    </dgm:pt>
    <dgm:pt modelId="{011B4801-76E6-4BA8-9E93-6F1C553E6602}" type="parTrans" cxnId="{9BAF922B-ABCE-491D-A383-21AD5AFAB326}">
      <dgm:prSet/>
      <dgm:spPr/>
      <dgm:t>
        <a:bodyPr/>
        <a:lstStyle/>
        <a:p>
          <a:endParaRPr lang="pl-PL"/>
        </a:p>
      </dgm:t>
    </dgm:pt>
    <dgm:pt modelId="{1FD4EDC1-8114-4A3F-B486-7724E9EF737A}" type="sibTrans" cxnId="{9BAF922B-ABCE-491D-A383-21AD5AFAB326}">
      <dgm:prSet/>
      <dgm:spPr/>
      <dgm:t>
        <a:bodyPr/>
        <a:lstStyle/>
        <a:p>
          <a:endParaRPr lang="pl-PL"/>
        </a:p>
      </dgm:t>
    </dgm:pt>
    <dgm:pt modelId="{D85292C2-A69A-4A8D-BA1F-7763CD5EEFD8}">
      <dgm:prSet custT="1"/>
      <dgm:spPr>
        <a:solidFill>
          <a:srgbClr val="FF0000"/>
        </a:solidFill>
      </dgm:spPr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cs-CZ" sz="2400" b="1" noProof="0" dirty="0" smtClean="0"/>
            <a:t>redefinice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cs-CZ" sz="2400" b="1" noProof="0" dirty="0" smtClean="0"/>
            <a:t>s přihlédnutím k principu proporcionality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cs-CZ" sz="2000" b="0" noProof="0" dirty="0" smtClean="0"/>
            <a:t>(C‑251/16 </a:t>
          </a:r>
          <a:r>
            <a:rPr lang="cs-CZ" sz="2000" b="0" noProof="0" dirty="0" err="1" smtClean="0"/>
            <a:t>Cussens</a:t>
          </a:r>
          <a:r>
            <a:rPr lang="cs-CZ" sz="2000" b="0" noProof="0" dirty="0" smtClean="0"/>
            <a:t>)</a:t>
          </a:r>
          <a:endParaRPr lang="cs-CZ" sz="2000" b="0" noProof="0" dirty="0"/>
        </a:p>
      </dgm:t>
    </dgm:pt>
    <dgm:pt modelId="{328B0621-70A8-4335-A88B-21C59EFE20C4}" type="parTrans" cxnId="{F6D1FB0F-58C8-4119-A75B-D8F161DEE812}">
      <dgm:prSet/>
      <dgm:spPr/>
      <dgm:t>
        <a:bodyPr/>
        <a:lstStyle/>
        <a:p>
          <a:endParaRPr lang="pl-PL"/>
        </a:p>
      </dgm:t>
    </dgm:pt>
    <dgm:pt modelId="{5F4094DD-2E53-4762-AF53-B6AF5715E6B5}" type="sibTrans" cxnId="{F6D1FB0F-58C8-4119-A75B-D8F161DEE812}">
      <dgm:prSet/>
      <dgm:spPr/>
      <dgm:t>
        <a:bodyPr/>
        <a:lstStyle/>
        <a:p>
          <a:endParaRPr lang="pl-PL"/>
        </a:p>
      </dgm:t>
    </dgm:pt>
    <dgm:pt modelId="{3D13C9D0-9EF0-402F-8D6A-D9848CF30BEA}" type="pres">
      <dgm:prSet presAssocID="{2F6A7514-E435-4032-B8EA-5361B404CBF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FF65101-B0A7-40B7-A85B-A62DD3ED8390}" type="pres">
      <dgm:prSet presAssocID="{6E2F1716-C5F1-4426-968A-ABD1619DE9FC}" presName="parTxOnly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60239E-9FFA-47D6-AA4B-B0CA88AF9214}" type="pres">
      <dgm:prSet presAssocID="{1FD4EDC1-8114-4A3F-B486-7724E9EF737A}" presName="parSpace" presStyleCnt="0"/>
      <dgm:spPr/>
    </dgm:pt>
    <dgm:pt modelId="{65C5783B-C676-4358-8B33-0CEC254E7275}" type="pres">
      <dgm:prSet presAssocID="{D85292C2-A69A-4A8D-BA1F-7763CD5EEFD8}" presName="parTxOnly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B56509E-B2FB-425A-B28C-E1F68D9F0A14}" type="presOf" srcId="{2F6A7514-E435-4032-B8EA-5361B404CBF5}" destId="{3D13C9D0-9EF0-402F-8D6A-D9848CF30BEA}" srcOrd="0" destOrd="0" presId="urn:microsoft.com/office/officeart/2005/8/layout/hChevron3"/>
    <dgm:cxn modelId="{F6D1FB0F-58C8-4119-A75B-D8F161DEE812}" srcId="{2F6A7514-E435-4032-B8EA-5361B404CBF5}" destId="{D85292C2-A69A-4A8D-BA1F-7763CD5EEFD8}" srcOrd="1" destOrd="0" parTransId="{328B0621-70A8-4335-A88B-21C59EFE20C4}" sibTransId="{5F4094DD-2E53-4762-AF53-B6AF5715E6B5}"/>
    <dgm:cxn modelId="{6061F69E-6212-4EC4-AD4B-AC4C86B1CAA7}" type="presOf" srcId="{6E2F1716-C5F1-4426-968A-ABD1619DE9FC}" destId="{DFF65101-B0A7-40B7-A85B-A62DD3ED8390}" srcOrd="0" destOrd="0" presId="urn:microsoft.com/office/officeart/2005/8/layout/hChevron3"/>
    <dgm:cxn modelId="{395C6925-BD8A-4969-833F-83A05BFD39E1}" type="presOf" srcId="{D85292C2-A69A-4A8D-BA1F-7763CD5EEFD8}" destId="{65C5783B-C676-4358-8B33-0CEC254E7275}" srcOrd="0" destOrd="0" presId="urn:microsoft.com/office/officeart/2005/8/layout/hChevron3"/>
    <dgm:cxn modelId="{9BAF922B-ABCE-491D-A383-21AD5AFAB326}" srcId="{2F6A7514-E435-4032-B8EA-5361B404CBF5}" destId="{6E2F1716-C5F1-4426-968A-ABD1619DE9FC}" srcOrd="0" destOrd="0" parTransId="{011B4801-76E6-4BA8-9E93-6F1C553E6602}" sibTransId="{1FD4EDC1-8114-4A3F-B486-7724E9EF737A}"/>
    <dgm:cxn modelId="{DD9D2966-6DA6-4A25-B7D6-3950E3E01D4C}" type="presParOf" srcId="{3D13C9D0-9EF0-402F-8D6A-D9848CF30BEA}" destId="{DFF65101-B0A7-40B7-A85B-A62DD3ED8390}" srcOrd="0" destOrd="0" presId="urn:microsoft.com/office/officeart/2005/8/layout/hChevron3"/>
    <dgm:cxn modelId="{B47B3732-0319-4DFF-B212-F3F4106E9BEB}" type="presParOf" srcId="{3D13C9D0-9EF0-402F-8D6A-D9848CF30BEA}" destId="{EC60239E-9FFA-47D6-AA4B-B0CA88AF9214}" srcOrd="1" destOrd="0" presId="urn:microsoft.com/office/officeart/2005/8/layout/hChevron3"/>
    <dgm:cxn modelId="{9214C111-7126-4BDA-A6F1-84DEE42A5DB3}" type="presParOf" srcId="{3D13C9D0-9EF0-402F-8D6A-D9848CF30BEA}" destId="{65C5783B-C676-4358-8B33-0CEC254E7275}" srcOrd="2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7F6AE4-1C6A-4EAB-936C-4DFA4F6A0019}">
      <dsp:nvSpPr>
        <dsp:cNvPr id="0" name=""/>
        <dsp:cNvSpPr/>
      </dsp:nvSpPr>
      <dsp:spPr>
        <a:xfrm>
          <a:off x="0" y="72549"/>
          <a:ext cx="10515600" cy="4206240"/>
        </a:xfrm>
        <a:prstGeom prst="leftRightRibbon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ABAAC4-CFDE-49D5-A510-D4B58B2DC4E2}">
      <dsp:nvSpPr>
        <dsp:cNvPr id="0" name=""/>
        <dsp:cNvSpPr/>
      </dsp:nvSpPr>
      <dsp:spPr>
        <a:xfrm>
          <a:off x="1261872" y="808640"/>
          <a:ext cx="3470148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344" rIns="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noProof="0" dirty="0" smtClean="0"/>
            <a:t>vyhýbání se daňové povinnosti – </a:t>
          </a:r>
          <a:r>
            <a:rPr lang="cs-CZ" sz="2400" b="1" kern="1200" noProof="0" dirty="0" smtClean="0"/>
            <a:t>objektivní jev</a:t>
          </a:r>
          <a:endParaRPr lang="cs-CZ" sz="2400" kern="1200" noProof="0" dirty="0"/>
        </a:p>
      </dsp:txBody>
      <dsp:txXfrm>
        <a:off x="1261872" y="808640"/>
        <a:ext cx="3470148" cy="2061057"/>
      </dsp:txXfrm>
    </dsp:sp>
    <dsp:sp modelId="{732A2A10-875F-4AC3-9A94-8194199378BF}">
      <dsp:nvSpPr>
        <dsp:cNvPr id="0" name=""/>
        <dsp:cNvSpPr/>
      </dsp:nvSpPr>
      <dsp:spPr>
        <a:xfrm>
          <a:off x="5257800" y="1481639"/>
          <a:ext cx="4101084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344" rIns="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noProof="0" dirty="0" smtClean="0"/>
            <a:t>daňový únik – </a:t>
          </a:r>
          <a:r>
            <a:rPr lang="cs-CZ" sz="2400" b="1" kern="1200" noProof="0" dirty="0" smtClean="0"/>
            <a:t>vyžaduje intencionální jednání daňového poplatníka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noProof="0" dirty="0" smtClean="0"/>
            <a:t>138/86 a 139/86 Direct </a:t>
          </a:r>
          <a:r>
            <a:rPr lang="cs-CZ" sz="2000" kern="1200" noProof="0" dirty="0" err="1" smtClean="0"/>
            <a:t>Cosmetics</a:t>
          </a:r>
          <a:r>
            <a:rPr lang="cs-CZ" sz="2000" kern="1200" noProof="0" dirty="0" smtClean="0"/>
            <a:t> Ltd a </a:t>
          </a:r>
          <a:r>
            <a:rPr lang="cs-CZ" sz="2000" kern="1200" noProof="0" dirty="0" err="1" smtClean="0"/>
            <a:t>Laughtons</a:t>
          </a:r>
          <a:r>
            <a:rPr lang="cs-CZ" sz="2000" kern="1200" noProof="0" dirty="0" smtClean="0"/>
            <a:t> </a:t>
          </a:r>
          <a:r>
            <a:rPr lang="cs-CZ" sz="2000" kern="1200" noProof="0" dirty="0" err="1" smtClean="0"/>
            <a:t>Photographs</a:t>
          </a:r>
          <a:r>
            <a:rPr lang="cs-CZ" sz="2000" kern="1200" noProof="0" dirty="0" smtClean="0"/>
            <a:t> Ltd</a:t>
          </a:r>
          <a:endParaRPr lang="cs-CZ" sz="2000" kern="1200" noProof="0" dirty="0"/>
        </a:p>
      </dsp:txBody>
      <dsp:txXfrm>
        <a:off x="5257800" y="1481639"/>
        <a:ext cx="4101084" cy="20610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7F6AE4-1C6A-4EAB-936C-4DFA4F6A0019}">
      <dsp:nvSpPr>
        <dsp:cNvPr id="0" name=""/>
        <dsp:cNvSpPr/>
      </dsp:nvSpPr>
      <dsp:spPr>
        <a:xfrm>
          <a:off x="0" y="72549"/>
          <a:ext cx="10515600" cy="4206240"/>
        </a:xfrm>
        <a:prstGeom prst="leftRightRibbon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ABAAC4-CFDE-49D5-A510-D4B58B2DC4E2}">
      <dsp:nvSpPr>
        <dsp:cNvPr id="0" name=""/>
        <dsp:cNvSpPr/>
      </dsp:nvSpPr>
      <dsp:spPr>
        <a:xfrm>
          <a:off x="1261872" y="808640"/>
          <a:ext cx="3470148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344" rIns="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noProof="0" dirty="0" smtClean="0"/>
            <a:t>zneužití </a:t>
          </a:r>
          <a:endParaRPr lang="cs-CZ" sz="2400" kern="1200" noProof="0" dirty="0"/>
        </a:p>
      </dsp:txBody>
      <dsp:txXfrm>
        <a:off x="1261872" y="808640"/>
        <a:ext cx="3470148" cy="2061057"/>
      </dsp:txXfrm>
    </dsp:sp>
    <dsp:sp modelId="{732A2A10-875F-4AC3-9A94-8194199378BF}">
      <dsp:nvSpPr>
        <dsp:cNvPr id="0" name=""/>
        <dsp:cNvSpPr/>
      </dsp:nvSpPr>
      <dsp:spPr>
        <a:xfrm>
          <a:off x="5257800" y="1481639"/>
          <a:ext cx="4101084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344" rIns="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noProof="0" dirty="0" smtClean="0"/>
            <a:t>podvod – </a:t>
          </a:r>
          <a:r>
            <a:rPr lang="cs-CZ" sz="2400" b="1" kern="1200" noProof="0" dirty="0" smtClean="0"/>
            <a:t>subjektivní prvky ovlivňují oprávnění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C-354/03 </a:t>
          </a:r>
          <a:r>
            <a:rPr lang="pl-PL" sz="2000" kern="1200" dirty="0"/>
            <a:t>Optigen</a:t>
          </a:r>
        </a:p>
      </dsp:txBody>
      <dsp:txXfrm>
        <a:off x="5257800" y="1481639"/>
        <a:ext cx="4101084" cy="206105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F65101-B0A7-40B7-A85B-A62DD3ED8390}">
      <dsp:nvSpPr>
        <dsp:cNvPr id="0" name=""/>
        <dsp:cNvSpPr/>
      </dsp:nvSpPr>
      <dsp:spPr>
        <a:xfrm>
          <a:off x="8215" y="1009094"/>
          <a:ext cx="5832871" cy="233314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64008" rIns="32004" bIns="6400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noProof="0" dirty="0" smtClean="0"/>
            <a:t>chybí faktura potvrzující transakci </a:t>
          </a:r>
          <a:endParaRPr lang="cs-CZ" sz="2400" b="1" kern="1200" noProof="0" dirty="0"/>
        </a:p>
      </dsp:txBody>
      <dsp:txXfrm>
        <a:off x="8215" y="1009094"/>
        <a:ext cx="5249584" cy="2333148"/>
      </dsp:txXfrm>
    </dsp:sp>
    <dsp:sp modelId="{65C5783B-C676-4358-8B33-0CEC254E7275}">
      <dsp:nvSpPr>
        <dsp:cNvPr id="0" name=""/>
        <dsp:cNvSpPr/>
      </dsp:nvSpPr>
      <dsp:spPr>
        <a:xfrm>
          <a:off x="4674512" y="1009094"/>
          <a:ext cx="5832871" cy="2333148"/>
        </a:xfrm>
        <a:prstGeom prst="chevron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64008" rIns="32004" bIns="64008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2400" b="1" kern="1200" noProof="0" dirty="0" smtClean="0"/>
            <a:t>absence práva na odpočet </a:t>
          </a:r>
          <a:r>
            <a:rPr lang="cs-CZ" sz="2000" b="0" kern="1200" noProof="0" dirty="0" smtClean="0"/>
            <a:t>(C‑459/17 </a:t>
          </a:r>
          <a:r>
            <a:rPr lang="cs-CZ" sz="2000" b="0" kern="1200" noProof="0" dirty="0" err="1" smtClean="0"/>
            <a:t>SGI</a:t>
          </a:r>
          <a:r>
            <a:rPr lang="cs-CZ" sz="2000" b="0" kern="1200" noProof="0" dirty="0" smtClean="0"/>
            <a:t> a 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2000" b="0" kern="1200" noProof="0" dirty="0" smtClean="0"/>
            <a:t>C-460/17 </a:t>
          </a:r>
          <a:r>
            <a:rPr lang="cs-CZ" sz="2000" b="0" kern="1200" noProof="0" dirty="0" err="1" smtClean="0"/>
            <a:t>Valériane</a:t>
          </a:r>
          <a:r>
            <a:rPr lang="cs-CZ" sz="2000" b="0" kern="1200" noProof="0" dirty="0" smtClean="0"/>
            <a:t>)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2000" b="0" kern="1200" noProof="0" dirty="0" smtClean="0">
              <a:solidFill>
                <a:schemeClr val="tx1"/>
              </a:solidFill>
            </a:rPr>
            <a:t>Viz intrakomunitární dodání zboží</a:t>
          </a:r>
          <a:endParaRPr lang="cs-CZ" sz="2000" b="0" kern="1200" noProof="0" dirty="0">
            <a:solidFill>
              <a:schemeClr val="tx1"/>
            </a:solidFill>
          </a:endParaRPr>
        </a:p>
      </dsp:txBody>
      <dsp:txXfrm>
        <a:off x="5841086" y="1009094"/>
        <a:ext cx="3499723" cy="23331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F65101-B0A7-40B7-A85B-A62DD3ED8390}">
      <dsp:nvSpPr>
        <dsp:cNvPr id="0" name=""/>
        <dsp:cNvSpPr/>
      </dsp:nvSpPr>
      <dsp:spPr>
        <a:xfrm>
          <a:off x="8215" y="1009094"/>
          <a:ext cx="5832871" cy="233314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64008" rIns="32004" bIns="6400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noProof="0" dirty="0" smtClean="0"/>
            <a:t>nesplnění formálních požadavků znemožňuje ověření, že došlo k podvodu</a:t>
          </a:r>
          <a:endParaRPr lang="cs-CZ" sz="2400" b="1" kern="1200" noProof="0" dirty="0"/>
        </a:p>
      </dsp:txBody>
      <dsp:txXfrm>
        <a:off x="8215" y="1009094"/>
        <a:ext cx="5249584" cy="2333148"/>
      </dsp:txXfrm>
    </dsp:sp>
    <dsp:sp modelId="{65C5783B-C676-4358-8B33-0CEC254E7275}">
      <dsp:nvSpPr>
        <dsp:cNvPr id="0" name=""/>
        <dsp:cNvSpPr/>
      </dsp:nvSpPr>
      <dsp:spPr>
        <a:xfrm>
          <a:off x="4674512" y="1009094"/>
          <a:ext cx="5832871" cy="2333148"/>
        </a:xfrm>
        <a:prstGeom prst="chevron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64008" rIns="32004" bIns="64008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2400" b="1" kern="1200" noProof="0" dirty="0" smtClean="0"/>
            <a:t>bez nároku na odpočet </a:t>
          </a:r>
          <a:r>
            <a:rPr lang="cs-CZ" sz="2000" b="0" kern="1200" noProof="0" dirty="0" smtClean="0"/>
            <a:t>(C‑159/17 </a:t>
          </a:r>
          <a:r>
            <a:rPr lang="cs-CZ" sz="2000" b="0" kern="1200" noProof="0" dirty="0" err="1" smtClean="0"/>
            <a:t>Dobre</a:t>
          </a:r>
          <a:r>
            <a:rPr lang="cs-CZ" sz="2000" b="0" kern="1200" noProof="0" dirty="0" smtClean="0"/>
            <a:t>)</a:t>
          </a:r>
          <a:endParaRPr lang="cs-CZ" sz="2000" b="0" kern="1200" noProof="0" dirty="0"/>
        </a:p>
      </dsp:txBody>
      <dsp:txXfrm>
        <a:off x="5841086" y="1009094"/>
        <a:ext cx="3499723" cy="233314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F65101-B0A7-40B7-A85B-A62DD3ED8390}">
      <dsp:nvSpPr>
        <dsp:cNvPr id="0" name=""/>
        <dsp:cNvSpPr/>
      </dsp:nvSpPr>
      <dsp:spPr>
        <a:xfrm>
          <a:off x="8215" y="1009094"/>
          <a:ext cx="5832871" cy="233314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64008" rIns="32004" bIns="6400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noProof="0" dirty="0" smtClean="0"/>
            <a:t>podvod </a:t>
          </a:r>
          <a:endParaRPr lang="cs-CZ" sz="2400" b="1" kern="1200" noProof="0" dirty="0"/>
        </a:p>
      </dsp:txBody>
      <dsp:txXfrm>
        <a:off x="8215" y="1009094"/>
        <a:ext cx="5249584" cy="2333148"/>
      </dsp:txXfrm>
    </dsp:sp>
    <dsp:sp modelId="{65C5783B-C676-4358-8B33-0CEC254E7275}">
      <dsp:nvSpPr>
        <dsp:cNvPr id="0" name=""/>
        <dsp:cNvSpPr/>
      </dsp:nvSpPr>
      <dsp:spPr>
        <a:xfrm>
          <a:off x="4665366" y="1009094"/>
          <a:ext cx="5832871" cy="2333148"/>
        </a:xfrm>
        <a:prstGeom prst="chevron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64008" rIns="32004" bIns="64008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2400" b="1" kern="1200" noProof="0" dirty="0" smtClean="0"/>
            <a:t>odmítnutí registrace </a:t>
          </a:r>
          <a:r>
            <a:rPr lang="cs-CZ" sz="2000" b="0" kern="1200" noProof="0" dirty="0" smtClean="0"/>
            <a:t>(C‑534/16 </a:t>
          </a:r>
          <a:r>
            <a:rPr lang="cs-CZ" sz="2000" b="0" kern="1200" noProof="0" dirty="0" err="1" smtClean="0"/>
            <a:t>BB</a:t>
          </a:r>
          <a:r>
            <a:rPr lang="cs-CZ" sz="2000" b="0" kern="1200" noProof="0" dirty="0" smtClean="0"/>
            <a:t> </a:t>
          </a:r>
          <a:r>
            <a:rPr lang="cs-CZ" sz="2000" b="0" kern="1200" noProof="0" dirty="0" err="1" smtClean="0"/>
            <a:t>Construct</a:t>
          </a:r>
          <a:r>
            <a:rPr lang="cs-CZ" sz="2000" b="0" kern="1200" noProof="0" dirty="0" smtClean="0"/>
            <a:t>)</a:t>
          </a:r>
          <a:endParaRPr lang="cs-CZ" sz="2000" b="0" kern="1200" noProof="0" dirty="0"/>
        </a:p>
      </dsp:txBody>
      <dsp:txXfrm>
        <a:off x="5831940" y="1009094"/>
        <a:ext cx="3499723" cy="233314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F65101-B0A7-40B7-A85B-A62DD3ED8390}">
      <dsp:nvSpPr>
        <dsp:cNvPr id="0" name=""/>
        <dsp:cNvSpPr/>
      </dsp:nvSpPr>
      <dsp:spPr>
        <a:xfrm>
          <a:off x="8215" y="1009094"/>
          <a:ext cx="5832871" cy="233314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64008" rIns="32004" bIns="6400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noProof="0" dirty="0" smtClean="0"/>
            <a:t>zneužití </a:t>
          </a:r>
          <a:endParaRPr lang="cs-CZ" sz="2400" b="1" kern="1200" noProof="0" dirty="0"/>
        </a:p>
      </dsp:txBody>
      <dsp:txXfrm>
        <a:off x="8215" y="1009094"/>
        <a:ext cx="5249584" cy="2333148"/>
      </dsp:txXfrm>
    </dsp:sp>
    <dsp:sp modelId="{65C5783B-C676-4358-8B33-0CEC254E7275}">
      <dsp:nvSpPr>
        <dsp:cNvPr id="0" name=""/>
        <dsp:cNvSpPr/>
      </dsp:nvSpPr>
      <dsp:spPr>
        <a:xfrm>
          <a:off x="4674512" y="1009094"/>
          <a:ext cx="5832871" cy="2333148"/>
        </a:xfrm>
        <a:prstGeom prst="chevron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64008" rIns="32004" bIns="64008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2400" b="1" kern="1200" noProof="0" dirty="0" smtClean="0"/>
            <a:t>redefinice 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2400" b="1" kern="1200" noProof="0" dirty="0" smtClean="0"/>
            <a:t>s přihlédnutím k principu proporcionality 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2000" b="0" kern="1200" noProof="0" dirty="0" smtClean="0"/>
            <a:t>(C‑251/16 </a:t>
          </a:r>
          <a:r>
            <a:rPr lang="cs-CZ" sz="2000" b="0" kern="1200" noProof="0" dirty="0" err="1" smtClean="0"/>
            <a:t>Cussens</a:t>
          </a:r>
          <a:r>
            <a:rPr lang="cs-CZ" sz="2000" b="0" kern="1200" noProof="0" dirty="0" smtClean="0"/>
            <a:t>)</a:t>
          </a:r>
          <a:endParaRPr lang="cs-CZ" sz="2000" b="0" kern="1200" noProof="0" dirty="0"/>
        </a:p>
      </dsp:txBody>
      <dsp:txXfrm>
        <a:off x="5841086" y="1009094"/>
        <a:ext cx="3499723" cy="23331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33822B-758E-40BB-8AB8-D126155DBEFD}" type="datetimeFigureOut">
              <a:rPr lang="cs-CZ" smtClean="0"/>
              <a:t>19.10.2018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ACDC1-200B-4983-B4E7-77EC8A5C6A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0199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8651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9146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8910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40805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15978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81873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92031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37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81894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7634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95200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40383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8022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4357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1747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49903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17707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9999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26235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ACDC1-200B-4983-B4E7-77EC8A5C6A09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6051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CE322074-9238-45CE-97DF-13B73205A7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A3FA156A-0AEB-4456-8810-9E555C16A2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E26B7076-8E9D-4D2F-BEC6-44DEB17BB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2DEA6-C0D8-421F-8622-A063BB6CAB0E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FB96A5C5-28AC-457C-ACF2-783BFF1D7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1852EB0C-8B56-4BDE-BCF6-05DB27408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4BB95-9A5C-4825-A002-8D50C1BA67D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95041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15C5914A-7024-4DFD-9092-E5E79A855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5829235C-E04A-45F7-B326-D561973C5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8AEEEEAD-A688-42F1-B723-F721DE38D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2DEA6-C0D8-421F-8622-A063BB6CAB0E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0F5CC175-561B-4960-AE31-C95194F1A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B077AB4A-E7E0-4905-87AC-A25483B06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4BB95-9A5C-4825-A002-8D50C1BA67D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30498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58CD57B0-91E6-4DE8-8D4B-09D7B4809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xmlns="" id="{763D2C75-CB88-4722-B4D3-24710D4AAA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146CB3BD-FC55-4208-8294-27B1104F7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2DEA6-C0D8-421F-8622-A063BB6CAB0E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B94A6FD6-F3B6-4606-BD6C-9BD791E73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501C5716-DD3D-44AF-8E88-EC96A9527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4BB95-9A5C-4825-A002-8D50C1BA67D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71752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DA4FF13-4760-4E93-A37D-B65ECBBE9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74B05325-A2FD-4D0B-8700-7164EB191D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xmlns="" id="{BABA1246-F3AF-47CA-8478-51422019D3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xmlns="" id="{8480F717-4E72-44C3-A73A-4D3678876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2DEA6-C0D8-421F-8622-A063BB6CAB0E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xmlns="" id="{05A5EFEF-946D-4663-81FA-19E880E49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xmlns="" id="{F2C8AC6F-2AAE-4DFB-B11E-8CC6DF586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4BB95-9A5C-4825-A002-8D50C1BA67D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14220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370E8272-F4BE-46FB-A5EC-55F92CF75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xmlns="" id="{ED7C4AC9-93F5-47F6-AE4C-C447D38415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xmlns="" id="{EEAA440C-81C8-4465-B848-8E9BDB0957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xmlns="" id="{2328BB13-9D3D-4A31-A2C8-09C611F2CF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xmlns="" id="{9C034D99-C1D6-4B52-9F37-5857800FF0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xmlns="" id="{6766C547-5577-4CF8-888C-855B761E7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2DEA6-C0D8-421F-8622-A063BB6CAB0E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xmlns="" id="{8100D27D-3D84-4C1D-8A40-2F9972F6E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xmlns="" id="{82BCBF4C-F887-4C07-AF96-38C718D50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4BB95-9A5C-4825-A002-8D50C1BA67D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22824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0F5858F3-09DE-41C9-B8F0-51CC0E125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xmlns="" id="{AF78836B-0F4E-4921-B3AA-8479F616F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2DEA6-C0D8-421F-8622-A063BB6CAB0E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xmlns="" id="{3CE298AF-EEA1-480B-A978-0AF1682E4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xmlns="" id="{12FFC1E4-F81E-4AC2-952E-B913083D4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4BB95-9A5C-4825-A002-8D50C1BA67D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2986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xmlns="" id="{392C4E02-BD57-4D77-8E97-7C420E431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2DEA6-C0D8-421F-8622-A063BB6CAB0E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xmlns="" id="{005B5994-D7A1-4788-A434-7F8EFCDB5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xmlns="" id="{119E9F0F-1C19-4446-90D5-D2A69DB4C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4BB95-9A5C-4825-A002-8D50C1BA67D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38915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0D99B4-394C-4154-808F-86D206FAB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3C3F4590-9649-4A1B-AC55-9FA2DB1B02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xmlns="" id="{C3A56ABA-4B92-429E-84C5-FA6BA559D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xmlns="" id="{964D635E-51D8-405F-88AD-791A908A7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2DEA6-C0D8-421F-8622-A063BB6CAB0E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xmlns="" id="{A859F3F2-3825-42AF-958B-804228F36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xmlns="" id="{DF15708C-388E-4E28-84C0-A786B8E52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4BB95-9A5C-4825-A002-8D50C1BA67D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288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95BF78F-0BFA-4D1E-96C2-CDD25DF5F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xmlns="" id="{9BAD4101-5CDA-4C24-BF6A-8067918CAB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xmlns="" id="{A9C1A1BE-446F-4CBA-A611-16869C2DF3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xmlns="" id="{EEE55042-34AD-4866-92D2-526682CCF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2DEA6-C0D8-421F-8622-A063BB6CAB0E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xmlns="" id="{16BEEEB7-143B-4F69-BD86-A0E41D0A1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xmlns="" id="{3CE3CBEF-4821-4249-B518-257C829E6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4BB95-9A5C-4825-A002-8D50C1BA67D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68754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7807760F-CE3F-4B02-8E93-1427EBDD2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xmlns="" id="{B2A06392-B405-401B-A120-326CF9D626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5E9171DB-BC23-4484-A823-84A371B9E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2DEA6-C0D8-421F-8622-A063BB6CAB0E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5C0C3532-7CCC-40C6-AD78-93675C550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69F0EC06-253B-4593-8326-01BB68D55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4BB95-9A5C-4825-A002-8D50C1BA67D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01755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xmlns="" id="{DC1E6E13-4704-4F7A-8770-7AC9936FB6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xmlns="" id="{48B633D6-DB12-41A4-8BD8-A8238CBD2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1B41DC45-DEB7-48B2-B808-863D380F8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2DEA6-C0D8-421F-8622-A063BB6CAB0E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6DCB0E07-8E24-45AE-A446-DB571F738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F1156126-C36D-4798-B3F5-C0F30DD9B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4BB95-9A5C-4825-A002-8D50C1BA67D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55903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xmlns="" id="{042D6296-86CF-4ECE-8E35-7A02F4ABB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xmlns="" id="{32AB4B72-14CC-4D72-8E81-C507B9A94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xmlns="" id="{712A49E4-697D-417B-825E-DEE8A56A26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2DEA6-C0D8-421F-8622-A063BB6CAB0E}" type="datetimeFigureOut">
              <a:rPr lang="pl-PL" smtClean="0"/>
              <a:t>2018-10-19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xmlns="" id="{5C2D59BF-CC02-4A63-B300-B9373FA703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xmlns="" id="{C6588FA6-F31C-465D-AB17-97CDE9519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14BB95-9A5C-4825-A002-8D50C1BA67D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58334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9B37BE98-CBD6-4BD9-95FD-D4E2158759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b="1" dirty="0"/>
              <a:t>PODVODY SPOJENÉ S DPH Z HLEDISKA JUDIKATURY </a:t>
            </a:r>
            <a:r>
              <a:rPr lang="cs-CZ" sz="4000" b="1" dirty="0" smtClean="0"/>
              <a:t>SOUDNÍHO </a:t>
            </a:r>
            <a:r>
              <a:rPr lang="cs-CZ" sz="4000" b="1" dirty="0"/>
              <a:t>DVORU EVROPSKÉ UNIE</a:t>
            </a:r>
            <a:endParaRPr lang="cs-CZ" sz="4000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C7F3CBC9-0F7D-471E-A5D0-BCD7D014F42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r hab. Krzysztof Lasiński-Sulecki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, prof. UMK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Středisko fiskálních studií </a:t>
            </a:r>
            <a:r>
              <a:rPr lang="cs-CZ" dirty="0" err="1">
                <a:solidFill>
                  <a:schemeClr val="accent1">
                    <a:lumMod val="75000"/>
                  </a:schemeClr>
                </a:solidFill>
              </a:rPr>
              <a:t>UMK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825A1892-76B1-4E83-BEE2-3E229ACA76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82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DRUHY DAŇOVÝCH ÚNIKŮ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FD5A094D-3C1D-4AE3-ABEE-B0295FA62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  <p:sp>
        <p:nvSpPr>
          <p:cNvPr id="5" name="Owal 4">
            <a:extLst>
              <a:ext uri="{FF2B5EF4-FFF2-40B4-BE49-F238E27FC236}">
                <a16:creationId xmlns:a16="http://schemas.microsoft.com/office/drawing/2014/main" xmlns="" id="{B5FFFABF-E79C-482B-9C6D-89311EB9E0A2}"/>
              </a:ext>
            </a:extLst>
          </p:cNvPr>
          <p:cNvSpPr>
            <a:spLocks noChangeAspect="1"/>
          </p:cNvSpPr>
          <p:nvPr/>
        </p:nvSpPr>
        <p:spPr>
          <a:xfrm>
            <a:off x="29764" y="1683000"/>
            <a:ext cx="3600000" cy="3600000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VYHÝBÁNÍ SE DAŇOVÉ POVINNOSTI</a:t>
            </a:r>
            <a:endParaRPr lang="cs-CZ" sz="2400" b="1" dirty="0"/>
          </a:p>
        </p:txBody>
      </p:sp>
      <p:sp>
        <p:nvSpPr>
          <p:cNvPr id="6" name="Owal 5">
            <a:extLst>
              <a:ext uri="{FF2B5EF4-FFF2-40B4-BE49-F238E27FC236}">
                <a16:creationId xmlns:a16="http://schemas.microsoft.com/office/drawing/2014/main" xmlns="" id="{CD81E830-A1ED-4ED0-819F-31A8CBD909D2}"/>
              </a:ext>
            </a:extLst>
          </p:cNvPr>
          <p:cNvSpPr>
            <a:spLocks noChangeAspect="1"/>
          </p:cNvSpPr>
          <p:nvPr/>
        </p:nvSpPr>
        <p:spPr>
          <a:xfrm>
            <a:off x="3629764" y="2349000"/>
            <a:ext cx="2466236" cy="234000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 smtClean="0"/>
              <a:t>ZNEUŽÍVÁNÍ</a:t>
            </a:r>
            <a:endParaRPr lang="pl-PL" sz="2400" b="1" dirty="0"/>
          </a:p>
        </p:txBody>
      </p:sp>
      <p:sp>
        <p:nvSpPr>
          <p:cNvPr id="7" name="Owal 6">
            <a:extLst>
              <a:ext uri="{FF2B5EF4-FFF2-40B4-BE49-F238E27FC236}">
                <a16:creationId xmlns:a16="http://schemas.microsoft.com/office/drawing/2014/main" xmlns="" id="{CA1C74A7-C09A-4CC3-906F-9653AE2B06A4}"/>
              </a:ext>
            </a:extLst>
          </p:cNvPr>
          <p:cNvSpPr>
            <a:spLocks noChangeAspect="1"/>
          </p:cNvSpPr>
          <p:nvPr/>
        </p:nvSpPr>
        <p:spPr>
          <a:xfrm>
            <a:off x="6096000" y="1690688"/>
            <a:ext cx="3600000" cy="360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DAŇOVÝ </a:t>
            </a:r>
            <a:r>
              <a:rPr lang="pl-PL" sz="2400" b="1" dirty="0" smtClean="0"/>
              <a:t>ÚNIK</a:t>
            </a:r>
            <a:endParaRPr lang="pl-PL" sz="2400" b="1" dirty="0"/>
          </a:p>
        </p:txBody>
      </p:sp>
      <p:sp>
        <p:nvSpPr>
          <p:cNvPr id="8" name="Owal 7">
            <a:extLst>
              <a:ext uri="{FF2B5EF4-FFF2-40B4-BE49-F238E27FC236}">
                <a16:creationId xmlns:a16="http://schemas.microsoft.com/office/drawing/2014/main" xmlns="" id="{9CD781C5-09A7-41E1-9B95-FD8A46733D5E}"/>
              </a:ext>
            </a:extLst>
          </p:cNvPr>
          <p:cNvSpPr>
            <a:spLocks noChangeAspect="1"/>
          </p:cNvSpPr>
          <p:nvPr/>
        </p:nvSpPr>
        <p:spPr>
          <a:xfrm>
            <a:off x="9759118" y="2349000"/>
            <a:ext cx="2340000" cy="234000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PODVOD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251862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ÚTĚK PŘED ZDANĚNÍM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FD5A094D-3C1D-4AE3-ABEE-B0295FA62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b="1" dirty="0" smtClean="0"/>
              <a:t>Terminologické </a:t>
            </a:r>
            <a:r>
              <a:rPr lang="cs-CZ" sz="2400" b="1" dirty="0"/>
              <a:t>rozdíly mezi členskými zeměmi </a:t>
            </a:r>
            <a:endParaRPr lang="cs-CZ" sz="2400" dirty="0"/>
          </a:p>
          <a:p>
            <a:pPr marL="0" indent="0">
              <a:buNone/>
            </a:pPr>
            <a:r>
              <a:rPr lang="cs-CZ" sz="2400" b="1" dirty="0" smtClean="0"/>
              <a:t>Vyhýbání </a:t>
            </a:r>
            <a:r>
              <a:rPr lang="cs-CZ" sz="2400" b="1" dirty="0"/>
              <a:t>se daňové povinnosti: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tax </a:t>
            </a:r>
            <a:r>
              <a:rPr lang="cs-CZ" sz="2400" dirty="0" err="1"/>
              <a:t>avoidance</a:t>
            </a:r>
            <a:r>
              <a:rPr lang="cs-CZ" sz="2400" dirty="0"/>
              <a:t> (GB) – </a:t>
            </a:r>
            <a:r>
              <a:rPr lang="cs-CZ" sz="2400" dirty="0" err="1"/>
              <a:t>évasion</a:t>
            </a:r>
            <a:r>
              <a:rPr lang="cs-CZ" sz="2400" dirty="0"/>
              <a:t> (F, B) – </a:t>
            </a:r>
            <a:r>
              <a:rPr lang="cs-CZ" sz="2400" dirty="0" err="1"/>
              <a:t>Steuerumgehung</a:t>
            </a:r>
            <a:r>
              <a:rPr lang="cs-CZ" sz="2400" dirty="0"/>
              <a:t> (D) – </a:t>
            </a:r>
            <a:r>
              <a:rPr lang="cs-CZ" sz="2400" dirty="0" err="1"/>
              <a:t>belastingontgaan</a:t>
            </a:r>
            <a:r>
              <a:rPr lang="cs-CZ" sz="2400" dirty="0"/>
              <a:t>, </a:t>
            </a:r>
            <a:r>
              <a:rPr lang="cs-CZ" sz="2400" dirty="0" err="1"/>
              <a:t>belastingvermijding</a:t>
            </a:r>
            <a:r>
              <a:rPr lang="cs-CZ" sz="2400" dirty="0"/>
              <a:t> (</a:t>
            </a:r>
            <a:r>
              <a:rPr lang="cs-CZ" sz="2400" dirty="0" err="1"/>
              <a:t>NL</a:t>
            </a:r>
            <a:r>
              <a:rPr lang="cs-CZ" sz="2400" dirty="0"/>
              <a:t>) – </a:t>
            </a:r>
            <a:r>
              <a:rPr lang="cs-CZ" sz="2400" dirty="0" err="1"/>
              <a:t>elusión</a:t>
            </a:r>
            <a:r>
              <a:rPr lang="cs-CZ" sz="2400" dirty="0"/>
              <a:t> </a:t>
            </a:r>
            <a:r>
              <a:rPr lang="cs-CZ" sz="2400" dirty="0" err="1"/>
              <a:t>fiscal</a:t>
            </a:r>
            <a:r>
              <a:rPr lang="cs-CZ" sz="2400" dirty="0"/>
              <a:t> (E) – </a:t>
            </a:r>
            <a:r>
              <a:rPr lang="cs-CZ" sz="2400" dirty="0" err="1"/>
              <a:t>elisão</a:t>
            </a:r>
            <a:r>
              <a:rPr lang="cs-CZ" sz="2400" dirty="0"/>
              <a:t> </a:t>
            </a:r>
            <a:r>
              <a:rPr lang="cs-CZ" sz="2400" dirty="0" err="1"/>
              <a:t>fiscal</a:t>
            </a:r>
            <a:r>
              <a:rPr lang="cs-CZ" sz="2400" dirty="0"/>
              <a:t> (P)</a:t>
            </a:r>
          </a:p>
          <a:p>
            <a:pPr marL="0" indent="0">
              <a:buNone/>
            </a:pPr>
            <a:r>
              <a:rPr lang="cs-CZ" sz="2400" b="1" dirty="0" smtClean="0"/>
              <a:t>Daňový </a:t>
            </a:r>
            <a:r>
              <a:rPr lang="cs-CZ" sz="2400" b="1" dirty="0"/>
              <a:t>únik: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tax </a:t>
            </a:r>
            <a:r>
              <a:rPr lang="cs-CZ" sz="2400" dirty="0"/>
              <a:t>evasion (GB) – fraude fiscale (F, B) – Steuerhinterziehung (D) – belastingfraude, belastingontduiking (NL) – evasión fiscal (E) – evasão fiscal (P) 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algn="just">
              <a:spcBef>
                <a:spcPct val="0"/>
              </a:spcBef>
              <a:buNone/>
            </a:pPr>
            <a:r>
              <a:rPr lang="cs-CZ" sz="2400" b="1" dirty="0"/>
              <a:t>Útěk </a:t>
            </a:r>
            <a:r>
              <a:rPr lang="cs-CZ" sz="2400" b="1" dirty="0"/>
              <a:t>před zdaněním (do zahraničí):</a:t>
            </a:r>
          </a:p>
          <a:p>
            <a:pPr algn="just">
              <a:spcBef>
                <a:spcPct val="0"/>
              </a:spcBef>
              <a:buNone/>
            </a:pPr>
            <a:r>
              <a:rPr lang="cs-CZ" sz="2600" dirty="0" err="1"/>
              <a:t>belastingvlucht</a:t>
            </a:r>
            <a:r>
              <a:rPr lang="cs-CZ" sz="2600" dirty="0"/>
              <a:t> </a:t>
            </a:r>
            <a:r>
              <a:rPr lang="cs-CZ" sz="2600" dirty="0"/>
              <a:t>(</a:t>
            </a:r>
            <a:r>
              <a:rPr lang="cs-CZ" sz="2600" dirty="0" err="1"/>
              <a:t>NL</a:t>
            </a:r>
            <a:r>
              <a:rPr lang="cs-CZ" sz="2600" dirty="0"/>
              <a:t>) </a:t>
            </a:r>
            <a:endParaRPr lang="cs-CZ" sz="2600" dirty="0"/>
          </a:p>
          <a:p>
            <a:pPr algn="just">
              <a:spcBef>
                <a:spcPct val="0"/>
              </a:spcBef>
              <a:buNone/>
            </a:pPr>
            <a:r>
              <a:rPr lang="cs-CZ" sz="2600" dirty="0"/>
              <a:t>P. </a:t>
            </a:r>
            <a:r>
              <a:rPr lang="cs-CZ" sz="2600" dirty="0" err="1"/>
              <a:t>Piantavigna</a:t>
            </a:r>
            <a:r>
              <a:rPr lang="cs-CZ" sz="2600" dirty="0"/>
              <a:t>, Tax Abuse in </a:t>
            </a:r>
            <a:r>
              <a:rPr lang="cs-CZ" sz="2600" dirty="0" err="1"/>
              <a:t>European</a:t>
            </a:r>
            <a:r>
              <a:rPr lang="cs-CZ" sz="2600" dirty="0"/>
              <a:t> Union </a:t>
            </a:r>
            <a:r>
              <a:rPr lang="cs-CZ" sz="2600" dirty="0" err="1"/>
              <a:t>Law</a:t>
            </a:r>
            <a:r>
              <a:rPr lang="cs-CZ" sz="2600" dirty="0"/>
              <a:t>: A </a:t>
            </a:r>
            <a:r>
              <a:rPr lang="cs-CZ" sz="2600" dirty="0" err="1"/>
              <a:t>Theory</a:t>
            </a:r>
            <a:r>
              <a:rPr lang="cs-CZ" sz="2600" dirty="0"/>
              <a:t>, </a:t>
            </a:r>
            <a:r>
              <a:rPr lang="cs-CZ" sz="2600" dirty="0" err="1"/>
              <a:t>EC</a:t>
            </a:r>
            <a:r>
              <a:rPr lang="cs-CZ" sz="2600" dirty="0"/>
              <a:t> Tax </a:t>
            </a:r>
            <a:r>
              <a:rPr lang="cs-CZ" sz="2600" dirty="0" err="1"/>
              <a:t>Review</a:t>
            </a:r>
            <a:r>
              <a:rPr lang="cs-CZ" sz="2600" dirty="0"/>
              <a:t> 2011, No. 3, s.</a:t>
            </a:r>
            <a:r>
              <a:rPr lang="de-AT" sz="2600" dirty="0"/>
              <a:t> 136</a:t>
            </a:r>
            <a:endParaRPr lang="pl-PL" sz="2600" dirty="0"/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01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OPATŘENÍ PROTI ÚTĚKU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FD5A094D-3C1D-4AE3-ABEE-B0295FA62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/>
              <a:t>Opatření:</a:t>
            </a:r>
          </a:p>
          <a:p>
            <a:r>
              <a:rPr lang="cs-CZ" sz="2400" dirty="0"/>
              <a:t>daňový únik</a:t>
            </a:r>
          </a:p>
          <a:p>
            <a:r>
              <a:rPr lang="cs-CZ" sz="2400" dirty="0"/>
              <a:t>vyhýbání se daňové povinnosti</a:t>
            </a:r>
          </a:p>
          <a:p>
            <a:r>
              <a:rPr lang="cs-CZ" sz="2400" dirty="0"/>
              <a:t>zneužívání zákonů</a:t>
            </a:r>
          </a:p>
          <a:p>
            <a:pPr lvl="0">
              <a:buFont typeface="Calibri" panose="020F0502020204030204" pitchFamily="34" charset="0"/>
              <a:buChar char="–"/>
            </a:pPr>
            <a:r>
              <a:rPr lang="cs-CZ" sz="2400" dirty="0"/>
              <a:t>opakované jak v ustanoveních </a:t>
            </a:r>
            <a:r>
              <a:rPr lang="cs-CZ" sz="2400" dirty="0" smtClean="0"/>
              <a:t>směrnice o </a:t>
            </a:r>
            <a:r>
              <a:rPr lang="cs-CZ" sz="2400" dirty="0"/>
              <a:t>DPH, tak i v judikatuře </a:t>
            </a:r>
            <a:r>
              <a:rPr lang="cs-CZ" sz="2400" dirty="0" smtClean="0"/>
              <a:t>Soudního </a:t>
            </a:r>
            <a:r>
              <a:rPr lang="cs-CZ" sz="2400" dirty="0"/>
              <a:t>dvoru Evropské unie.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Zákaz </a:t>
            </a: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synonymní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interpretace</a:t>
            </a:r>
            <a:r>
              <a:rPr lang="pl-PL" sz="2400" b="1" dirty="0" smtClean="0">
                <a:solidFill>
                  <a:schemeClr val="accent1">
                    <a:lumMod val="75000"/>
                  </a:schemeClr>
                </a:solidFill>
              </a:rPr>
              <a:t>!</a:t>
            </a:r>
            <a:endParaRPr lang="pl-PL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dirty="0"/>
              <a:t> 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22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OPATŘENÍ PROTI ÚTĚKU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FD5A094D-3C1D-4AE3-ABEE-B0295FA62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dirty="0"/>
              <a:t>Opatření:</a:t>
            </a:r>
          </a:p>
          <a:p>
            <a:r>
              <a:rPr lang="cs-CZ" sz="2400" dirty="0"/>
              <a:t>daňový únik</a:t>
            </a:r>
          </a:p>
          <a:p>
            <a:r>
              <a:rPr lang="cs-CZ" sz="2400" dirty="0"/>
              <a:t>vyhýbání se daňové povinnosti</a:t>
            </a:r>
          </a:p>
          <a:p>
            <a:r>
              <a:rPr lang="cs-CZ" sz="2400" dirty="0"/>
              <a:t>zneužívání zákonů</a:t>
            </a:r>
          </a:p>
          <a:p>
            <a:pPr marL="0" indent="0">
              <a:buNone/>
            </a:pPr>
            <a:r>
              <a:rPr lang="cs-CZ" sz="2400" dirty="0" smtClean="0"/>
              <a:t>- opakované </a:t>
            </a:r>
            <a:r>
              <a:rPr lang="cs-CZ" sz="2400" dirty="0"/>
              <a:t>jak v ustanoveních směrnice o DPH, tak i v judikatuře Soudního dvoru </a:t>
            </a:r>
            <a:r>
              <a:rPr lang="cs-CZ" sz="2400" dirty="0" smtClean="0"/>
              <a:t>Evropské </a:t>
            </a:r>
            <a:r>
              <a:rPr lang="cs-CZ" sz="2400" dirty="0"/>
              <a:t>unie</a:t>
            </a:r>
            <a:r>
              <a:rPr lang="pl-PL" sz="2400" dirty="0" smtClean="0"/>
              <a:t>.</a:t>
            </a:r>
            <a:endParaRPr lang="pl-PL" sz="2400" dirty="0"/>
          </a:p>
          <a:p>
            <a:pPr marL="0" indent="0">
              <a:buNone/>
            </a:pPr>
            <a:endParaRPr lang="pl-PL" sz="2400" dirty="0"/>
          </a:p>
          <a:p>
            <a:pPr marL="0" indent="0">
              <a:buNone/>
            </a:pPr>
            <a:r>
              <a:rPr lang="pl-PL" sz="2400" b="1" dirty="0" smtClean="0">
                <a:solidFill>
                  <a:schemeClr val="accent1">
                    <a:lumMod val="75000"/>
                  </a:schemeClr>
                </a:solidFill>
              </a:rPr>
              <a:t>OPATŘENÍ: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POVINNÉ </a:t>
            </a: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– povinnost bojovat proti výše uvedeným jevům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FAKULTATIVNÍ – možnost bojovat proti výše uvedeným jevů</a:t>
            </a:r>
            <a:r>
              <a:rPr lang="cs-CZ" sz="2400" b="1" dirty="0"/>
              <a:t>m</a:t>
            </a:r>
            <a:endParaRPr lang="cs-CZ" sz="2400" dirty="0"/>
          </a:p>
          <a:p>
            <a:pPr marL="0" indent="0">
              <a:buNone/>
            </a:pPr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310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>
                <a:solidFill>
                  <a:schemeClr val="accent1">
                    <a:lumMod val="75000"/>
                  </a:schemeClr>
                </a:solidFill>
              </a:rPr>
              <a:t>OPATŘENÍ PROTI ÚTĚKU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FD5A094D-3C1D-4AE3-ABEE-B0295FA62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Oprávnění vyplývající ze Smlouvy o Evropské unii a nařízení nezahrnují</a:t>
            </a:r>
            <a:r>
              <a:rPr lang="cs-CZ" sz="2400" dirty="0" smtClean="0"/>
              <a:t>:</a:t>
            </a:r>
          </a:p>
          <a:p>
            <a:pPr marL="0" indent="0">
              <a:buNone/>
            </a:pPr>
            <a:endParaRPr lang="cs-CZ" sz="2400" dirty="0"/>
          </a:p>
          <a:p>
            <a:r>
              <a:rPr lang="cs-CZ" sz="2400" dirty="0"/>
              <a:t>podvody</a:t>
            </a:r>
          </a:p>
          <a:p>
            <a:r>
              <a:rPr lang="cs-CZ" sz="2400" dirty="0"/>
              <a:t>zneužívání</a:t>
            </a:r>
            <a:endParaRPr lang="pl-PL" sz="2400" dirty="0"/>
          </a:p>
          <a:p>
            <a:pPr marL="0" indent="0">
              <a:buNone/>
            </a:pPr>
            <a:endParaRPr lang="pl-PL" sz="2400" dirty="0"/>
          </a:p>
          <a:p>
            <a:pPr marL="0" indent="0">
              <a:buNone/>
            </a:pPr>
            <a:r>
              <a:rPr lang="pl-PL" sz="2400" dirty="0"/>
              <a:t> 	</a:t>
            </a:r>
            <a:r>
              <a:rPr lang="pl-PL" sz="2400" b="1" dirty="0">
                <a:solidFill>
                  <a:schemeClr val="accent1">
                    <a:lumMod val="75000"/>
                  </a:schemeClr>
                </a:solidFill>
              </a:rPr>
              <a:t>C-110/94 INZO</a:t>
            </a:r>
          </a:p>
          <a:p>
            <a:pPr marL="0" indent="0">
              <a:buNone/>
            </a:pPr>
            <a:r>
              <a:rPr lang="pl-PL" sz="2400" b="1" dirty="0">
                <a:solidFill>
                  <a:schemeClr val="accent1">
                    <a:lumMod val="75000"/>
                  </a:schemeClr>
                </a:solidFill>
              </a:rPr>
              <a:t>	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C‑367/96 Kefalas</a:t>
            </a:r>
            <a:endParaRPr lang="pl-PL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pl-PL" sz="2400" b="1" dirty="0">
                <a:solidFill>
                  <a:schemeClr val="accent1">
                    <a:lumMod val="75000"/>
                  </a:schemeClr>
                </a:solidFill>
              </a:rPr>
              <a:t>	C‑373/97 </a:t>
            </a:r>
            <a:r>
              <a:rPr lang="pl-PL" sz="2400" b="1" dirty="0" err="1">
                <a:solidFill>
                  <a:schemeClr val="accent1">
                    <a:lumMod val="75000"/>
                  </a:schemeClr>
                </a:solidFill>
              </a:rPr>
              <a:t>Diamantis</a:t>
            </a:r>
            <a:endParaRPr lang="pl-PL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pl-PL" dirty="0"/>
              <a:t> 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920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000" dirty="0" smtClean="0">
                <a:solidFill>
                  <a:schemeClr val="accent1">
                    <a:lumMod val="75000"/>
                  </a:schemeClr>
                </a:solidFill>
              </a:rPr>
              <a:t>ZNEUŽÍVÁNÍ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FD5A094D-3C1D-4AE3-ABEE-B0295FA62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Bef>
                <a:spcPct val="0"/>
              </a:spcBef>
              <a:buNone/>
            </a:pPr>
            <a:r>
              <a:rPr lang="de-AT" altLang="pl-PL" dirty="0"/>
              <a:t>	</a:t>
            </a:r>
            <a:r>
              <a:rPr lang="cs-CZ" sz="2400" b="1" dirty="0"/>
              <a:t> Vybrané nedaňové případy </a:t>
            </a:r>
            <a:r>
              <a:rPr lang="pl-PL" altLang="pl-PL" sz="2400" b="1" dirty="0" smtClean="0"/>
              <a:t>:</a:t>
            </a:r>
            <a:endParaRPr lang="pl-PL" altLang="pl-PL" sz="2400" b="1" dirty="0"/>
          </a:p>
          <a:p>
            <a:pPr algn="just">
              <a:spcBef>
                <a:spcPct val="0"/>
              </a:spcBef>
            </a:pPr>
            <a:r>
              <a:rPr lang="de-AT" altLang="pl-PL" sz="2400" dirty="0"/>
              <a:t>33/74 	van </a:t>
            </a:r>
            <a:r>
              <a:rPr lang="de-AT" altLang="pl-PL" sz="2400" dirty="0" err="1"/>
              <a:t>Binsbergen</a:t>
            </a:r>
            <a:endParaRPr lang="de-AT" altLang="pl-PL" sz="2400" dirty="0"/>
          </a:p>
          <a:p>
            <a:pPr algn="just">
              <a:spcBef>
                <a:spcPct val="0"/>
              </a:spcBef>
            </a:pPr>
            <a:r>
              <a:rPr lang="de-AT" altLang="pl-PL" sz="2400" dirty="0"/>
              <a:t>229/83 	Leclerc</a:t>
            </a:r>
          </a:p>
          <a:p>
            <a:pPr algn="just">
              <a:spcBef>
                <a:spcPct val="0"/>
              </a:spcBef>
            </a:pPr>
            <a:r>
              <a:rPr lang="de-AT" altLang="pl-PL" sz="2400" dirty="0"/>
              <a:t>C-110/99 	Emsland-Stärke</a:t>
            </a:r>
          </a:p>
          <a:p>
            <a:pPr algn="just">
              <a:spcBef>
                <a:spcPct val="0"/>
              </a:spcBef>
            </a:pPr>
            <a:r>
              <a:rPr lang="de-AT" altLang="pl-PL" sz="2400" dirty="0"/>
              <a:t>C-212/97 	Centros</a:t>
            </a:r>
          </a:p>
          <a:p>
            <a:pPr algn="just">
              <a:spcBef>
                <a:spcPct val="0"/>
              </a:spcBef>
            </a:pPr>
            <a:r>
              <a:rPr lang="de-AT" altLang="pl-PL" sz="2400" dirty="0"/>
              <a:t>C-206/94 	</a:t>
            </a:r>
            <a:r>
              <a:rPr lang="de-AT" altLang="pl-PL" sz="2400" dirty="0" err="1"/>
              <a:t>Paletta</a:t>
            </a:r>
            <a:endParaRPr lang="de-AT" altLang="pl-PL" sz="2400" dirty="0"/>
          </a:p>
          <a:p>
            <a:pPr algn="just">
              <a:spcBef>
                <a:spcPct val="0"/>
              </a:spcBef>
            </a:pPr>
            <a:r>
              <a:rPr lang="de-AT" altLang="pl-PL" sz="2400" dirty="0"/>
              <a:t>C-109/01 	</a:t>
            </a:r>
            <a:r>
              <a:rPr lang="de-AT" altLang="pl-PL" sz="2400" dirty="0" err="1"/>
              <a:t>Akrich</a:t>
            </a:r>
            <a:endParaRPr lang="de-AT" altLang="pl-PL" sz="2400" dirty="0"/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dirty="0"/>
              <a:t> 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306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000" dirty="0" smtClean="0">
                <a:solidFill>
                  <a:schemeClr val="accent1">
                    <a:lumMod val="75000"/>
                  </a:schemeClr>
                </a:solidFill>
              </a:rPr>
              <a:t>ZNEUŽÍVÁNÍ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FD5A094D-3C1D-4AE3-ABEE-B0295FA62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/>
              <a:t>Pro zjištění existence zneužití je jednak </a:t>
            </a:r>
            <a:r>
              <a:rPr lang="cs-CZ" sz="2400" b="1" dirty="0" smtClean="0"/>
              <a:t>nezbytné, aby</a:t>
            </a:r>
            <a:r>
              <a:rPr lang="cs-CZ" sz="2400" b="1" dirty="0" smtClean="0"/>
              <a:t>:</a:t>
            </a:r>
            <a:endParaRPr lang="cs-CZ" sz="2400" dirty="0"/>
          </a:p>
          <a:p>
            <a:r>
              <a:rPr lang="cs-CZ" sz="2400" b="1" dirty="0" smtClean="0"/>
              <a:t>výsledkem </a:t>
            </a:r>
            <a:r>
              <a:rPr lang="cs-CZ" sz="2400" b="1" dirty="0"/>
              <a:t>dotčených plnění přes formální použití podmínek stanovených relevantními ustanoveními šesté směrnice a vnitrostátních předpisů provádějících tuto směrnici bylo získání daňového zvýhodnění, jehož poskytnutí by bylo v rozporu s cílem sledovaným těmito ustanoveními.</a:t>
            </a:r>
            <a:endParaRPr lang="cs-CZ" sz="2400" dirty="0"/>
          </a:p>
          <a:p>
            <a:r>
              <a:rPr lang="cs-CZ" sz="2400" b="1" dirty="0" smtClean="0"/>
              <a:t>ze </a:t>
            </a:r>
            <a:r>
              <a:rPr lang="cs-CZ" sz="2400" b="1" dirty="0"/>
              <a:t>všech objektivních okolností </a:t>
            </a:r>
            <a:r>
              <a:rPr lang="cs-CZ" sz="2400" b="1" dirty="0" smtClean="0"/>
              <a:t>vyplývalo, </a:t>
            </a:r>
            <a:r>
              <a:rPr lang="cs-CZ" sz="2400" b="1" dirty="0"/>
              <a:t>že hlavním účelem dotčených plnění je získání daňového zvýhodnění</a:t>
            </a:r>
            <a:r>
              <a:rPr lang="cs-CZ" sz="2400" b="1" dirty="0" smtClean="0"/>
              <a:t>.</a:t>
            </a:r>
            <a:endParaRPr lang="pl-PL" sz="2400" b="1" dirty="0"/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C-255/02 Halifax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dirty="0"/>
              <a:t> 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398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000" dirty="0" smtClean="0">
                <a:solidFill>
                  <a:schemeClr val="accent1">
                    <a:lumMod val="75000"/>
                  </a:schemeClr>
                </a:solidFill>
              </a:rPr>
              <a:t>ZNEUŽÍVÁNÍ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FD5A094D-3C1D-4AE3-ABEE-B0295FA62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Bef>
                <a:spcPct val="0"/>
              </a:spcBef>
              <a:buNone/>
            </a:pPr>
            <a:r>
              <a:rPr lang="pl-PL" altLang="pl-PL" sz="2400" b="1" dirty="0"/>
              <a:t>	</a:t>
            </a:r>
            <a:r>
              <a:rPr lang="cs-CZ" sz="2400" dirty="0" smtClean="0"/>
              <a:t>K</a:t>
            </a:r>
            <a:r>
              <a:rPr lang="cs-CZ" sz="2400" dirty="0"/>
              <a:t> tomu, aby </a:t>
            </a:r>
            <a:r>
              <a:rPr lang="cs-CZ" sz="2400" b="1" dirty="0"/>
              <a:t>omezení volného pohybu služeb mohlo být odůvodněno</a:t>
            </a:r>
            <a:r>
              <a:rPr lang="cs-CZ" sz="2400" dirty="0"/>
              <a:t> bojem proti daňovým únikům a vyhýbání se daňovým povinnostem, musí být specifickým cílem takového omezení zabránit jednání spočívajícímu ve vytváření </a:t>
            </a:r>
            <a:r>
              <a:rPr lang="cs-CZ" sz="2400" b="1" dirty="0"/>
              <a:t>čistě vykonstruovaných operací, zbavených hospodářské podstaty</a:t>
            </a:r>
            <a:r>
              <a:rPr lang="cs-CZ" sz="2400" dirty="0"/>
              <a:t>, s cílem vyhnout se </a:t>
            </a:r>
            <a:r>
              <a:rPr lang="cs-CZ" sz="2400" dirty="0" smtClean="0"/>
              <a:t>daňové povinnosti z</a:t>
            </a:r>
            <a:r>
              <a:rPr lang="cs-CZ" sz="2400" dirty="0"/>
              <a:t> </a:t>
            </a:r>
            <a:r>
              <a:rPr lang="cs-CZ" sz="2400" dirty="0" smtClean="0"/>
              <a:t>příjmů dosažených v rámci podnikání na </a:t>
            </a:r>
            <a:r>
              <a:rPr lang="cs-CZ" sz="2400" dirty="0"/>
              <a:t>vnitrostátním území</a:t>
            </a:r>
            <a:r>
              <a:rPr lang="cs-CZ" sz="2400" dirty="0" smtClean="0"/>
              <a:t>.</a:t>
            </a:r>
            <a:endParaRPr lang="de-AT" altLang="pl-PL" sz="2400" dirty="0"/>
          </a:p>
          <a:p>
            <a:pPr algn="r">
              <a:spcBef>
                <a:spcPct val="0"/>
              </a:spcBef>
              <a:buNone/>
            </a:pPr>
            <a:r>
              <a:rPr lang="de-AT" altLang="pl-PL" sz="2000" dirty="0"/>
              <a:t>C-196/04 </a:t>
            </a:r>
            <a:r>
              <a:rPr lang="de-AT" altLang="pl-PL" sz="2000" dirty="0" err="1"/>
              <a:t>Cadbury</a:t>
            </a:r>
            <a:r>
              <a:rPr lang="de-AT" altLang="pl-PL" sz="2000" dirty="0"/>
              <a:t> Schweppes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dirty="0"/>
              <a:t> 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239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000" dirty="0" smtClean="0">
                <a:solidFill>
                  <a:schemeClr val="accent1">
                    <a:lumMod val="75000"/>
                  </a:schemeClr>
                </a:solidFill>
              </a:rPr>
              <a:t>ZNEUŽÍVÁNÍ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FD5A094D-3C1D-4AE3-ABEE-B0295FA62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ct val="0"/>
              </a:spcBef>
              <a:buNone/>
            </a:pPr>
            <a:r>
              <a:rPr lang="pl-PL" sz="2400" dirty="0"/>
              <a:t>	</a:t>
            </a:r>
            <a:r>
              <a:rPr lang="cs-CZ" sz="2400" dirty="0"/>
              <a:t> Předkládající soud musí posoudit všechny okolnosti věci v původním řízení za účelem určení, zda </a:t>
            </a:r>
            <a:r>
              <a:rPr lang="cs-CZ" sz="2400" b="1" dirty="0"/>
              <a:t>uvedená smlouva představuje čistě vykonstruované plnění </a:t>
            </a:r>
            <a:r>
              <a:rPr lang="cs-CZ" sz="2400" dirty="0"/>
              <a:t>zakrývající skutečnost, že dotčená služba nebyla ve skutečnosti poskytována společností, která nabyla licenci, nýbrž společností, která licenci poskytla, a zejména zkoumat, zda nedochází k tomu, že zřízení sídla ekonomické činnosti nebo stálé provozovny společnosti, která nabyla licenci, není skutečné nebo že tato společnost nemá pro účely předmětné ekonomické činnosti odpovídající strukturu z hlediska prostor, lidských a technických zdrojů nebo že uvedená společnost nevykonává tuto ekonomickou činnost svým jménem a na svůj účet a na svou odpovědnost a své riziko</a:t>
            </a:r>
            <a:r>
              <a:rPr lang="pl-PL" sz="2400" dirty="0" smtClean="0"/>
              <a:t>.</a:t>
            </a:r>
            <a:endParaRPr lang="pl-PL" sz="2400" dirty="0"/>
          </a:p>
          <a:p>
            <a:pPr algn="r">
              <a:spcBef>
                <a:spcPct val="0"/>
              </a:spcBef>
              <a:buNone/>
            </a:pPr>
            <a:r>
              <a:rPr lang="pl-PL" sz="2000" dirty="0"/>
              <a:t>C‑419/14 </a:t>
            </a:r>
            <a:r>
              <a:rPr lang="pl-PL" sz="2000" dirty="0" err="1"/>
              <a:t>WebMindLicences</a:t>
            </a:r>
            <a:r>
              <a:rPr lang="pl-PL" sz="2000" dirty="0"/>
              <a:t> </a:t>
            </a:r>
            <a:r>
              <a:rPr lang="pl-PL" sz="2000" dirty="0" err="1"/>
              <a:t>Kft</a:t>
            </a:r>
            <a:r>
              <a:rPr lang="pl-PL" sz="2000" dirty="0"/>
              <a:t>.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9518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PODVODY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FD5A094D-3C1D-4AE3-ABEE-B0295FA62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2400" b="1" dirty="0"/>
              <a:t>Zatajení důležitých skutečných vlastností transakce</a:t>
            </a:r>
            <a:r>
              <a:rPr lang="pl-PL" sz="2400" b="1" dirty="0" smtClean="0"/>
              <a:t>.</a:t>
            </a:r>
            <a:endParaRPr lang="pl-PL" sz="2400" b="1" dirty="0"/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000" dirty="0"/>
              <a:t>C-285/09 R.</a:t>
            </a:r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endParaRPr lang="pl-PL" sz="2000"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</a:rPr>
              <a:t>Viz: </a:t>
            </a:r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C‑146/05 </a:t>
            </a:r>
            <a:r>
              <a:rPr lang="pl-PL" sz="2400" b="1" dirty="0">
                <a:solidFill>
                  <a:schemeClr val="accent1">
                    <a:lumMod val="75000"/>
                  </a:schemeClr>
                </a:solidFill>
              </a:rPr>
              <a:t>Albert Collée</a:t>
            </a:r>
            <a:endParaRPr lang="pl-PL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dirty="0"/>
              <a:t> 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2899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000" dirty="0" smtClean="0">
                <a:solidFill>
                  <a:schemeClr val="accent1">
                    <a:lumMod val="75000"/>
                  </a:schemeClr>
                </a:solidFill>
              </a:rPr>
              <a:t>POROVNÁNÍ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Symbol zastępczy zawartości 4">
            <a:extLst>
              <a:ext uri="{FF2B5EF4-FFF2-40B4-BE49-F238E27FC236}">
                <a16:creationId xmlns:a16="http://schemas.microsoft.com/office/drawing/2014/main" xmlns="" id="{EE89B6F3-AF7B-48B7-B1CB-E08121CBF4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344074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3140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000" dirty="0" smtClean="0">
                <a:solidFill>
                  <a:schemeClr val="accent1">
                    <a:lumMod val="75000"/>
                  </a:schemeClr>
                </a:solidFill>
              </a:rPr>
              <a:t>POROVNÁNÍ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Symbol zastępczy zawartości 4">
            <a:extLst>
              <a:ext uri="{FF2B5EF4-FFF2-40B4-BE49-F238E27FC236}">
                <a16:creationId xmlns:a16="http://schemas.microsoft.com/office/drawing/2014/main" xmlns="" id="{EE89B6F3-AF7B-48B7-B1CB-E08121CBF4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027788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7206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NÁSLEDKY NEČINNOSTI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Symbol zastępczy zawartości 4">
            <a:extLst>
              <a:ext uri="{FF2B5EF4-FFF2-40B4-BE49-F238E27FC236}">
                <a16:creationId xmlns:a16="http://schemas.microsoft.com/office/drawing/2014/main" xmlns="" id="{05218B2D-4DA0-45A7-A1BD-A975559578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485428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9020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NÁSLEDKY FORMÁLNÍCH NEDOSTATKŮ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Symbol zastępczy zawartości 4">
            <a:extLst>
              <a:ext uri="{FF2B5EF4-FFF2-40B4-BE49-F238E27FC236}">
                <a16:creationId xmlns:a16="http://schemas.microsoft.com/office/drawing/2014/main" xmlns="" id="{05218B2D-4DA0-45A7-A1BD-A975559578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31706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6625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NÁSLEDKY PODVODŮ</a:t>
            </a:r>
          </a:p>
        </p:txBody>
      </p:sp>
      <p:graphicFrame>
        <p:nvGraphicFramePr>
          <p:cNvPr id="5" name="Symbol zastępczy zawartości 4">
            <a:extLst>
              <a:ext uri="{FF2B5EF4-FFF2-40B4-BE49-F238E27FC236}">
                <a16:creationId xmlns:a16="http://schemas.microsoft.com/office/drawing/2014/main" xmlns="" id="{05218B2D-4DA0-45A7-A1BD-A975559578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065861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5486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NÁSLEDKY ZNEUŽÍVÁNÍ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Symbol zastępczy zawartości 4">
            <a:extLst>
              <a:ext uri="{FF2B5EF4-FFF2-40B4-BE49-F238E27FC236}">
                <a16:creationId xmlns:a16="http://schemas.microsoft.com/office/drawing/2014/main" xmlns="" id="{05218B2D-4DA0-45A7-A1BD-A975559578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739874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1460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POLSKÝ ZÁKON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FD5A094D-3C1D-4AE3-ABEE-B0295FA62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 smtClean="0"/>
              <a:t>V </a:t>
            </a:r>
            <a:r>
              <a:rPr lang="cs-CZ" sz="2400" dirty="0"/>
              <a:t>případě zjištění zneužívání </a:t>
            </a:r>
            <a:r>
              <a:rPr lang="cs-CZ" sz="2400" dirty="0" smtClean="0"/>
              <a:t>práva mají provedené úkony, uváděné v </a:t>
            </a:r>
            <a:r>
              <a:rPr lang="cs-CZ" sz="2400" dirty="0"/>
              <a:t>odst. 1, </a:t>
            </a:r>
            <a:r>
              <a:rPr lang="cs-CZ" sz="2400" dirty="0" smtClean="0"/>
              <a:t>pouze </a:t>
            </a:r>
            <a:r>
              <a:rPr lang="cs-CZ" sz="2400" dirty="0"/>
              <a:t>takové daňové dopady, </a:t>
            </a:r>
            <a:r>
              <a:rPr lang="cs-CZ" sz="2400" dirty="0" smtClean="0"/>
              <a:t>ke kterým by došlo v případě opakování situace a neprovedení úkonů představující zneužití </a:t>
            </a:r>
            <a:r>
              <a:rPr lang="cs-CZ" sz="2400" dirty="0"/>
              <a:t>práva.</a:t>
            </a:r>
          </a:p>
          <a:p>
            <a:pPr marL="0" indent="0" algn="r">
              <a:buNone/>
            </a:pPr>
            <a:r>
              <a:rPr lang="cs-CZ" sz="2000" dirty="0"/>
              <a:t>Čl. 5 odst. 4 zákona o </a:t>
            </a:r>
            <a:r>
              <a:rPr lang="cs-CZ" sz="2000" dirty="0" smtClean="0"/>
              <a:t>DPH</a:t>
            </a:r>
          </a:p>
          <a:p>
            <a:pPr marL="0" indent="0" algn="r">
              <a:buNone/>
            </a:pPr>
            <a:endParaRPr lang="cs-CZ" sz="2000" dirty="0"/>
          </a:p>
          <a:p>
            <a:pPr marL="0" indent="0" algn="r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400" dirty="0"/>
              <a:t>Ustanovení zákona se nepoužijí </a:t>
            </a:r>
            <a:r>
              <a:rPr lang="cs-CZ" sz="2400" dirty="0" smtClean="0"/>
              <a:t>pro úkony, </a:t>
            </a:r>
            <a:r>
              <a:rPr lang="cs-CZ" sz="2400" dirty="0"/>
              <a:t>které nemohou být předmětem právně účinné smlouvy.</a:t>
            </a:r>
          </a:p>
          <a:p>
            <a:pPr marL="0" indent="0" algn="r">
              <a:buNone/>
            </a:pPr>
            <a:r>
              <a:rPr lang="cs-CZ" sz="2000" dirty="0"/>
              <a:t>Čl. 6 bod 2 zákona o </a:t>
            </a:r>
            <a:r>
              <a:rPr lang="cs-CZ" sz="2000" dirty="0" smtClean="0"/>
              <a:t>DPH</a:t>
            </a:r>
            <a:endParaRPr lang="pl-PL" sz="2000" dirty="0" smtClean="0"/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dirty="0"/>
              <a:t> 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3302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43F7F63-ADD8-4C69-B250-F073CD77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POLSKÝ ZÁKON</a:t>
            </a:r>
            <a:endParaRPr lang="pl-PL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FD5A094D-3C1D-4AE3-ABEE-B0295FA62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nárok na </a:t>
            </a:r>
            <a:r>
              <a:rPr lang="cs-CZ" sz="2400" dirty="0"/>
              <a:t>odpočet</a:t>
            </a:r>
          </a:p>
          <a:p>
            <a:r>
              <a:rPr lang="cs-CZ" sz="2400" dirty="0" smtClean="0"/>
              <a:t>nárok na </a:t>
            </a:r>
            <a:r>
              <a:rPr lang="cs-CZ" sz="2400" dirty="0"/>
              <a:t>uplatnění nulové sazby (0 %) </a:t>
            </a:r>
          </a:p>
          <a:p>
            <a:pPr marL="0" indent="0">
              <a:buNone/>
            </a:pPr>
            <a:endParaRPr lang="pl-PL" sz="2400" dirty="0" smtClean="0"/>
          </a:p>
          <a:p>
            <a:pPr marL="0" indent="0">
              <a:buNone/>
            </a:pPr>
            <a:r>
              <a:rPr lang="pl-PL" sz="2400" dirty="0" smtClean="0"/>
              <a:t>- </a:t>
            </a:r>
            <a:r>
              <a:rPr lang="cs-CZ" sz="2400" dirty="0" smtClean="0"/>
              <a:t>chybí právní </a:t>
            </a:r>
            <a:r>
              <a:rPr lang="cs-CZ" sz="2400" dirty="0"/>
              <a:t>zdůvodnění odnětí nároku </a:t>
            </a:r>
            <a:r>
              <a:rPr lang="cs-CZ" sz="2400" dirty="0" smtClean="0"/>
              <a:t>na </a:t>
            </a:r>
            <a:r>
              <a:rPr lang="cs-CZ" sz="2400" dirty="0"/>
              <a:t>odpočet v souvislosti s </a:t>
            </a:r>
            <a:r>
              <a:rPr lang="cs-CZ" sz="2400" dirty="0" smtClean="0"/>
              <a:t>karuselovým daňovým podvodem</a:t>
            </a:r>
            <a:endParaRPr lang="pl-PL" dirty="0"/>
          </a:p>
          <a:p>
            <a:pPr marL="0" indent="0">
              <a:buNone/>
            </a:pPr>
            <a:r>
              <a:rPr lang="pl-PL" dirty="0"/>
              <a:t> 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CB24D1A8-5EA5-4C04-BF52-12F4BA9E7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3810" cy="1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3578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3FE4F39F-F792-4D5E-9E60-2DEA06562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978598"/>
          </a:xfrm>
        </p:spPr>
        <p:txBody>
          <a:bodyPr>
            <a:normAutofit/>
          </a:bodyPr>
          <a:lstStyle/>
          <a:p>
            <a:pPr algn="ctr"/>
            <a:r>
              <a:rPr lang="cs-CZ" sz="4000" dirty="0"/>
              <a:t>Děkuji </a:t>
            </a:r>
            <a:r>
              <a:rPr lang="cs-CZ" sz="4000" dirty="0" smtClean="0"/>
              <a:t>za pozornost</a:t>
            </a:r>
            <a:endParaRPr lang="cs-CZ" sz="4000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xmlns="" id="{09C724A0-1E06-4650-8E6C-E6FAD5D204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>
                <a:solidFill>
                  <a:schemeClr val="accent1"/>
                </a:solidFill>
              </a:rPr>
              <a:t>Krzysztof Lasiński-Sulecki</a:t>
            </a:r>
          </a:p>
          <a:p>
            <a:r>
              <a:rPr lang="pl-PL" dirty="0">
                <a:solidFill>
                  <a:schemeClr val="accent1"/>
                </a:solidFill>
              </a:rPr>
              <a:t>kls@umk.pl</a:t>
            </a:r>
          </a:p>
          <a:p>
            <a:endParaRPr lang="pl-PL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7633315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498</Words>
  <Application>Microsoft Office PowerPoint</Application>
  <PresentationFormat>Niestandardowy</PresentationFormat>
  <Paragraphs>147</Paragraphs>
  <Slides>20</Slides>
  <Notes>20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1" baseType="lpstr">
      <vt:lpstr>Motyw pakietu Office</vt:lpstr>
      <vt:lpstr>PODVODY SPOJENÉ S DPH Z HLEDISKA JUDIKATURY SOUDNÍHO DVORU EVROPSKÉ UNIE</vt:lpstr>
      <vt:lpstr>DRUHY DAŇOVÝCH ÚNIKŮ</vt:lpstr>
      <vt:lpstr>ÚTĚK PŘED ZDANĚNÍM</vt:lpstr>
      <vt:lpstr>OPATŘENÍ PROTI ÚTĚKU</vt:lpstr>
      <vt:lpstr>OPATŘENÍ PROTI ÚTĚKU</vt:lpstr>
      <vt:lpstr>OPATŘENÍ PROTI ÚTĚKU</vt:lpstr>
      <vt:lpstr>ZNEUŽÍVÁNÍ</vt:lpstr>
      <vt:lpstr>ZNEUŽÍVÁNÍ</vt:lpstr>
      <vt:lpstr>ZNEUŽÍVÁNÍ</vt:lpstr>
      <vt:lpstr>ZNEUŽÍVÁNÍ</vt:lpstr>
      <vt:lpstr>PODVODY</vt:lpstr>
      <vt:lpstr>POROVNÁNÍ</vt:lpstr>
      <vt:lpstr>POROVNÁNÍ</vt:lpstr>
      <vt:lpstr>NÁSLEDKY NEČINNOSTI</vt:lpstr>
      <vt:lpstr>NÁSLEDKY FORMÁLNÍCH NEDOSTATKŮ</vt:lpstr>
      <vt:lpstr>NÁSLEDKY PODVODŮ</vt:lpstr>
      <vt:lpstr>NÁSLEDKY ZNEUŽÍVÁNÍ</vt:lpstr>
      <vt:lpstr>POLSKÝ ZÁKON</vt:lpstr>
      <vt:lpstr>POLSKÝ ZÁKON</vt:lpstr>
      <vt:lpstr>Děkuji za pozornost</vt:lpstr>
    </vt:vector>
  </TitlesOfParts>
  <Company>Biuro Tłumaczeń VIVALANG | www.vivalang.pl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PODVODY SPOJENÉ S DPH Z HLEDISKA JUDIKATURY SOUDNÍHO DVORU EVROPSKÉ UNIE</dc:title>
  <dc:creator>Biuro Tłumaczeń VIVALANG | www.vivalang.pl</dc:creator>
  <cp:lastModifiedBy>Agnieszka(Junior PM)</cp:lastModifiedBy>
  <cp:revision>62</cp:revision>
  <dcterms:created xsi:type="dcterms:W3CDTF">2018-09-10T20:42:15Z</dcterms:created>
  <dcterms:modified xsi:type="dcterms:W3CDTF">2018-10-19T10:24:03Z</dcterms:modified>
</cp:coreProperties>
</file>