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6" r:id="rId1"/>
  </p:sldMasterIdLst>
  <p:notesMasterIdLst>
    <p:notesMasterId r:id="rId47"/>
  </p:notesMasterIdLst>
  <p:sldIdLst>
    <p:sldId id="256" r:id="rId2"/>
    <p:sldId id="301" r:id="rId3"/>
    <p:sldId id="320" r:id="rId4"/>
    <p:sldId id="257" r:id="rId5"/>
    <p:sldId id="321" r:id="rId6"/>
    <p:sldId id="319" r:id="rId7"/>
    <p:sldId id="261" r:id="rId8"/>
    <p:sldId id="262" r:id="rId9"/>
    <p:sldId id="322" r:id="rId10"/>
    <p:sldId id="264" r:id="rId11"/>
    <p:sldId id="267" r:id="rId12"/>
    <p:sldId id="268" r:id="rId13"/>
    <p:sldId id="265" r:id="rId14"/>
    <p:sldId id="269" r:id="rId15"/>
    <p:sldId id="271" r:id="rId16"/>
    <p:sldId id="272" r:id="rId17"/>
    <p:sldId id="270" r:id="rId18"/>
    <p:sldId id="291" r:id="rId19"/>
    <p:sldId id="287" r:id="rId20"/>
    <p:sldId id="288" r:id="rId21"/>
    <p:sldId id="289" r:id="rId22"/>
    <p:sldId id="290" r:id="rId23"/>
    <p:sldId id="274" r:id="rId24"/>
    <p:sldId id="292" r:id="rId25"/>
    <p:sldId id="293" r:id="rId26"/>
    <p:sldId id="294" r:id="rId27"/>
    <p:sldId id="295" r:id="rId28"/>
    <p:sldId id="297" r:id="rId29"/>
    <p:sldId id="299" r:id="rId30"/>
    <p:sldId id="300" r:id="rId31"/>
    <p:sldId id="302" r:id="rId32"/>
    <p:sldId id="304" r:id="rId33"/>
    <p:sldId id="305" r:id="rId34"/>
    <p:sldId id="306" r:id="rId35"/>
    <p:sldId id="308" r:id="rId36"/>
    <p:sldId id="323" r:id="rId37"/>
    <p:sldId id="277" r:id="rId38"/>
    <p:sldId id="278" r:id="rId39"/>
    <p:sldId id="309" r:id="rId40"/>
    <p:sldId id="310" r:id="rId41"/>
    <p:sldId id="311" r:id="rId42"/>
    <p:sldId id="312" r:id="rId43"/>
    <p:sldId id="317" r:id="rId44"/>
    <p:sldId id="314" r:id="rId45"/>
    <p:sldId id="307" r:id="rId4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96" autoAdjust="0"/>
    <p:restoredTop sz="94660"/>
  </p:normalViewPr>
  <p:slideViewPr>
    <p:cSldViewPr snapToGrid="0">
      <p:cViewPr varScale="1">
        <p:scale>
          <a:sx n="115" d="100"/>
          <a:sy n="115" d="100"/>
        </p:scale>
        <p:origin x="-23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00636AE-7148-4B72-8D2A-B74468B0CAD4}" type="datetimeFigureOut">
              <a:rPr lang="cs-CZ" smtClean="0"/>
              <a:t>26.10.2018</a:t>
            </a:fld>
            <a:endParaRPr lang="cs-CZ"/>
          </a:p>
        </p:txBody>
      </p:sp>
      <p:sp>
        <p:nvSpPr>
          <p:cNvPr id="4" name="Zástupný symbol pro obrázek snímk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C6CCC16-A26C-4FB9-9225-5CC23336D195}" type="slidenum">
              <a:rPr lang="cs-CZ" smtClean="0"/>
              <a:t>‹#›</a:t>
            </a:fld>
            <a:endParaRPr lang="cs-CZ"/>
          </a:p>
        </p:txBody>
      </p:sp>
    </p:spTree>
    <p:extLst>
      <p:ext uri="{BB962C8B-B14F-4D97-AF65-F5344CB8AC3E}">
        <p14:creationId xmlns:p14="http://schemas.microsoft.com/office/powerpoint/2010/main" val="28323906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6C6CCC16-A26C-4FB9-9225-5CC23336D195}" type="slidenum">
              <a:rPr lang="cs-CZ" smtClean="0"/>
              <a:t>1</a:t>
            </a:fld>
            <a:endParaRPr lang="cs-CZ"/>
          </a:p>
        </p:txBody>
      </p:sp>
    </p:spTree>
    <p:extLst>
      <p:ext uri="{BB962C8B-B14F-4D97-AF65-F5344CB8AC3E}">
        <p14:creationId xmlns:p14="http://schemas.microsoft.com/office/powerpoint/2010/main" val="10173129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6C6CCC16-A26C-4FB9-9225-5CC23336D195}" type="slidenum">
              <a:rPr lang="cs-CZ" smtClean="0"/>
              <a:t>2</a:t>
            </a:fld>
            <a:endParaRPr lang="cs-CZ"/>
          </a:p>
        </p:txBody>
      </p:sp>
    </p:spTree>
    <p:extLst>
      <p:ext uri="{BB962C8B-B14F-4D97-AF65-F5344CB8AC3E}">
        <p14:creationId xmlns:p14="http://schemas.microsoft.com/office/powerpoint/2010/main" val="31003431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6C6CCC16-A26C-4FB9-9225-5CC23336D195}" type="slidenum">
              <a:rPr lang="cs-CZ" smtClean="0"/>
              <a:t>3</a:t>
            </a:fld>
            <a:endParaRPr lang="cs-CZ"/>
          </a:p>
        </p:txBody>
      </p:sp>
    </p:spTree>
    <p:extLst>
      <p:ext uri="{BB962C8B-B14F-4D97-AF65-F5344CB8AC3E}">
        <p14:creationId xmlns:p14="http://schemas.microsoft.com/office/powerpoint/2010/main" val="16803035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6C6CCC16-A26C-4FB9-9225-5CC23336D195}" type="slidenum">
              <a:rPr lang="cs-CZ" smtClean="0"/>
              <a:t>4</a:t>
            </a:fld>
            <a:endParaRPr lang="cs-CZ"/>
          </a:p>
        </p:txBody>
      </p:sp>
    </p:spTree>
    <p:extLst>
      <p:ext uri="{BB962C8B-B14F-4D97-AF65-F5344CB8AC3E}">
        <p14:creationId xmlns:p14="http://schemas.microsoft.com/office/powerpoint/2010/main" val="39296863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6C6CCC16-A26C-4FB9-9225-5CC23336D195}" type="slidenum">
              <a:rPr lang="cs-CZ" smtClean="0"/>
              <a:t>5</a:t>
            </a:fld>
            <a:endParaRPr lang="cs-CZ"/>
          </a:p>
        </p:txBody>
      </p:sp>
    </p:spTree>
    <p:extLst>
      <p:ext uri="{BB962C8B-B14F-4D97-AF65-F5344CB8AC3E}">
        <p14:creationId xmlns:p14="http://schemas.microsoft.com/office/powerpoint/2010/main" val="22655806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6C6CCC16-A26C-4FB9-9225-5CC23336D195}" type="slidenum">
              <a:rPr lang="cs-CZ" smtClean="0"/>
              <a:t>6</a:t>
            </a:fld>
            <a:endParaRPr lang="cs-CZ"/>
          </a:p>
        </p:txBody>
      </p:sp>
    </p:spTree>
    <p:extLst>
      <p:ext uri="{BB962C8B-B14F-4D97-AF65-F5344CB8AC3E}">
        <p14:creationId xmlns:p14="http://schemas.microsoft.com/office/powerpoint/2010/main" val="25610151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6C6CCC16-A26C-4FB9-9225-5CC23336D195}" type="slidenum">
              <a:rPr lang="cs-CZ" smtClean="0"/>
              <a:t>7</a:t>
            </a:fld>
            <a:endParaRPr lang="cs-CZ"/>
          </a:p>
        </p:txBody>
      </p:sp>
    </p:spTree>
    <p:extLst>
      <p:ext uri="{BB962C8B-B14F-4D97-AF65-F5344CB8AC3E}">
        <p14:creationId xmlns:p14="http://schemas.microsoft.com/office/powerpoint/2010/main" val="42114822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6C6CCC16-A26C-4FB9-9225-5CC23336D195}" type="slidenum">
              <a:rPr lang="cs-CZ" smtClean="0"/>
              <a:t>8</a:t>
            </a:fld>
            <a:endParaRPr lang="cs-CZ"/>
          </a:p>
        </p:txBody>
      </p:sp>
    </p:spTree>
    <p:extLst>
      <p:ext uri="{BB962C8B-B14F-4D97-AF65-F5344CB8AC3E}">
        <p14:creationId xmlns:p14="http://schemas.microsoft.com/office/powerpoint/2010/main" val="35290958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6C6CCC16-A26C-4FB9-9225-5CC23336D195}" type="slidenum">
              <a:rPr lang="cs-CZ" smtClean="0"/>
              <a:t>9</a:t>
            </a:fld>
            <a:endParaRPr lang="cs-CZ"/>
          </a:p>
        </p:txBody>
      </p:sp>
    </p:spTree>
    <p:extLst>
      <p:ext uri="{BB962C8B-B14F-4D97-AF65-F5344CB8AC3E}">
        <p14:creationId xmlns:p14="http://schemas.microsoft.com/office/powerpoint/2010/main" val="7859867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6C6CCC16-A26C-4FB9-9225-5CC23336D195}" type="slidenum">
              <a:rPr lang="cs-CZ" smtClean="0"/>
              <a:t>10</a:t>
            </a:fld>
            <a:endParaRPr lang="cs-CZ"/>
          </a:p>
        </p:txBody>
      </p:sp>
    </p:spTree>
    <p:extLst>
      <p:ext uri="{BB962C8B-B14F-4D97-AF65-F5344CB8AC3E}">
        <p14:creationId xmlns:p14="http://schemas.microsoft.com/office/powerpoint/2010/main" val="35068484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6C6CCC16-A26C-4FB9-9225-5CC23336D195}" type="slidenum">
              <a:rPr lang="cs-CZ" smtClean="0"/>
              <a:t>11</a:t>
            </a:fld>
            <a:endParaRPr lang="cs-CZ"/>
          </a:p>
        </p:txBody>
      </p:sp>
    </p:spTree>
    <p:extLst>
      <p:ext uri="{BB962C8B-B14F-4D97-AF65-F5344CB8AC3E}">
        <p14:creationId xmlns:p14="http://schemas.microsoft.com/office/powerpoint/2010/main" val="37865130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6C6CCC16-A26C-4FB9-9225-5CC23336D195}" type="slidenum">
              <a:rPr lang="cs-CZ" smtClean="0"/>
              <a:t>12</a:t>
            </a:fld>
            <a:endParaRPr lang="cs-CZ"/>
          </a:p>
        </p:txBody>
      </p:sp>
    </p:spTree>
    <p:extLst>
      <p:ext uri="{BB962C8B-B14F-4D97-AF65-F5344CB8AC3E}">
        <p14:creationId xmlns:p14="http://schemas.microsoft.com/office/powerpoint/2010/main" val="275936495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6C6CCC16-A26C-4FB9-9225-5CC23336D195}" type="slidenum">
              <a:rPr lang="cs-CZ" smtClean="0"/>
              <a:t>13</a:t>
            </a:fld>
            <a:endParaRPr lang="cs-CZ"/>
          </a:p>
        </p:txBody>
      </p:sp>
    </p:spTree>
    <p:extLst>
      <p:ext uri="{BB962C8B-B14F-4D97-AF65-F5344CB8AC3E}">
        <p14:creationId xmlns:p14="http://schemas.microsoft.com/office/powerpoint/2010/main" val="41182753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6C6CCC16-A26C-4FB9-9225-5CC23336D195}" type="slidenum">
              <a:rPr lang="cs-CZ" smtClean="0"/>
              <a:t>14</a:t>
            </a:fld>
            <a:endParaRPr lang="cs-CZ"/>
          </a:p>
        </p:txBody>
      </p:sp>
    </p:spTree>
    <p:extLst>
      <p:ext uri="{BB962C8B-B14F-4D97-AF65-F5344CB8AC3E}">
        <p14:creationId xmlns:p14="http://schemas.microsoft.com/office/powerpoint/2010/main" val="11812382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6C6CCC16-A26C-4FB9-9225-5CC23336D195}" type="slidenum">
              <a:rPr lang="cs-CZ" smtClean="0"/>
              <a:t>15</a:t>
            </a:fld>
            <a:endParaRPr lang="cs-CZ"/>
          </a:p>
        </p:txBody>
      </p:sp>
    </p:spTree>
    <p:extLst>
      <p:ext uri="{BB962C8B-B14F-4D97-AF65-F5344CB8AC3E}">
        <p14:creationId xmlns:p14="http://schemas.microsoft.com/office/powerpoint/2010/main" val="40342226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6C6CCC16-A26C-4FB9-9225-5CC23336D195}" type="slidenum">
              <a:rPr lang="cs-CZ" smtClean="0"/>
              <a:t>16</a:t>
            </a:fld>
            <a:endParaRPr lang="cs-CZ"/>
          </a:p>
        </p:txBody>
      </p:sp>
    </p:spTree>
    <p:extLst>
      <p:ext uri="{BB962C8B-B14F-4D97-AF65-F5344CB8AC3E}">
        <p14:creationId xmlns:p14="http://schemas.microsoft.com/office/powerpoint/2010/main" val="154537101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6C6CCC16-A26C-4FB9-9225-5CC23336D195}" type="slidenum">
              <a:rPr lang="cs-CZ" smtClean="0"/>
              <a:t>17</a:t>
            </a:fld>
            <a:endParaRPr lang="cs-CZ"/>
          </a:p>
        </p:txBody>
      </p:sp>
    </p:spTree>
    <p:extLst>
      <p:ext uri="{BB962C8B-B14F-4D97-AF65-F5344CB8AC3E}">
        <p14:creationId xmlns:p14="http://schemas.microsoft.com/office/powerpoint/2010/main" val="396388228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6C6CCC16-A26C-4FB9-9225-5CC23336D195}" type="slidenum">
              <a:rPr lang="cs-CZ" smtClean="0"/>
              <a:t>18</a:t>
            </a:fld>
            <a:endParaRPr lang="cs-CZ"/>
          </a:p>
        </p:txBody>
      </p:sp>
    </p:spTree>
    <p:extLst>
      <p:ext uri="{BB962C8B-B14F-4D97-AF65-F5344CB8AC3E}">
        <p14:creationId xmlns:p14="http://schemas.microsoft.com/office/powerpoint/2010/main" val="320401791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6C6CCC16-A26C-4FB9-9225-5CC23336D195}" type="slidenum">
              <a:rPr lang="cs-CZ" smtClean="0"/>
              <a:t>19</a:t>
            </a:fld>
            <a:endParaRPr lang="cs-CZ"/>
          </a:p>
        </p:txBody>
      </p:sp>
    </p:spTree>
    <p:extLst>
      <p:ext uri="{BB962C8B-B14F-4D97-AF65-F5344CB8AC3E}">
        <p14:creationId xmlns:p14="http://schemas.microsoft.com/office/powerpoint/2010/main" val="184068439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6C6CCC16-A26C-4FB9-9225-5CC23336D195}" type="slidenum">
              <a:rPr lang="cs-CZ" smtClean="0"/>
              <a:t>20</a:t>
            </a:fld>
            <a:endParaRPr lang="cs-CZ"/>
          </a:p>
        </p:txBody>
      </p:sp>
    </p:spTree>
    <p:extLst>
      <p:ext uri="{BB962C8B-B14F-4D97-AF65-F5344CB8AC3E}">
        <p14:creationId xmlns:p14="http://schemas.microsoft.com/office/powerpoint/2010/main" val="25881238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6C6CCC16-A26C-4FB9-9225-5CC23336D195}" type="slidenum">
              <a:rPr lang="cs-CZ" smtClean="0"/>
              <a:t>21</a:t>
            </a:fld>
            <a:endParaRPr lang="cs-CZ"/>
          </a:p>
        </p:txBody>
      </p:sp>
    </p:spTree>
    <p:extLst>
      <p:ext uri="{BB962C8B-B14F-4D97-AF65-F5344CB8AC3E}">
        <p14:creationId xmlns:p14="http://schemas.microsoft.com/office/powerpoint/2010/main" val="298646916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6C6CCC16-A26C-4FB9-9225-5CC23336D195}" type="slidenum">
              <a:rPr lang="cs-CZ" smtClean="0"/>
              <a:t>22</a:t>
            </a:fld>
            <a:endParaRPr lang="cs-CZ"/>
          </a:p>
        </p:txBody>
      </p:sp>
    </p:spTree>
    <p:extLst>
      <p:ext uri="{BB962C8B-B14F-4D97-AF65-F5344CB8AC3E}">
        <p14:creationId xmlns:p14="http://schemas.microsoft.com/office/powerpoint/2010/main" val="307333802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6C6CCC16-A26C-4FB9-9225-5CC23336D195}" type="slidenum">
              <a:rPr lang="cs-CZ" smtClean="0"/>
              <a:t>23</a:t>
            </a:fld>
            <a:endParaRPr lang="cs-CZ"/>
          </a:p>
        </p:txBody>
      </p:sp>
    </p:spTree>
    <p:extLst>
      <p:ext uri="{BB962C8B-B14F-4D97-AF65-F5344CB8AC3E}">
        <p14:creationId xmlns:p14="http://schemas.microsoft.com/office/powerpoint/2010/main" val="413451720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6C6CCC16-A26C-4FB9-9225-5CC23336D195}" type="slidenum">
              <a:rPr lang="cs-CZ" smtClean="0"/>
              <a:t>24</a:t>
            </a:fld>
            <a:endParaRPr lang="cs-CZ"/>
          </a:p>
        </p:txBody>
      </p:sp>
    </p:spTree>
    <p:extLst>
      <p:ext uri="{BB962C8B-B14F-4D97-AF65-F5344CB8AC3E}">
        <p14:creationId xmlns:p14="http://schemas.microsoft.com/office/powerpoint/2010/main" val="135106910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6C6CCC16-A26C-4FB9-9225-5CC23336D195}" type="slidenum">
              <a:rPr lang="cs-CZ" smtClean="0"/>
              <a:t>25</a:t>
            </a:fld>
            <a:endParaRPr lang="cs-CZ"/>
          </a:p>
        </p:txBody>
      </p:sp>
    </p:spTree>
    <p:extLst>
      <p:ext uri="{BB962C8B-B14F-4D97-AF65-F5344CB8AC3E}">
        <p14:creationId xmlns:p14="http://schemas.microsoft.com/office/powerpoint/2010/main" val="372714853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6C6CCC16-A26C-4FB9-9225-5CC23336D195}" type="slidenum">
              <a:rPr lang="cs-CZ" smtClean="0"/>
              <a:t>26</a:t>
            </a:fld>
            <a:endParaRPr lang="cs-CZ"/>
          </a:p>
        </p:txBody>
      </p:sp>
    </p:spTree>
    <p:extLst>
      <p:ext uri="{BB962C8B-B14F-4D97-AF65-F5344CB8AC3E}">
        <p14:creationId xmlns:p14="http://schemas.microsoft.com/office/powerpoint/2010/main" val="116707903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6C6CCC16-A26C-4FB9-9225-5CC23336D195}" type="slidenum">
              <a:rPr lang="cs-CZ" smtClean="0"/>
              <a:t>27</a:t>
            </a:fld>
            <a:endParaRPr lang="cs-CZ"/>
          </a:p>
        </p:txBody>
      </p:sp>
    </p:spTree>
    <p:extLst>
      <p:ext uri="{BB962C8B-B14F-4D97-AF65-F5344CB8AC3E}">
        <p14:creationId xmlns:p14="http://schemas.microsoft.com/office/powerpoint/2010/main" val="140418680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6C6CCC16-A26C-4FB9-9225-5CC23336D195}" type="slidenum">
              <a:rPr lang="cs-CZ" smtClean="0"/>
              <a:t>28</a:t>
            </a:fld>
            <a:endParaRPr lang="cs-CZ"/>
          </a:p>
        </p:txBody>
      </p:sp>
    </p:spTree>
    <p:extLst>
      <p:ext uri="{BB962C8B-B14F-4D97-AF65-F5344CB8AC3E}">
        <p14:creationId xmlns:p14="http://schemas.microsoft.com/office/powerpoint/2010/main" val="20257264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6C6CCC16-A26C-4FB9-9225-5CC23336D195}" type="slidenum">
              <a:rPr lang="cs-CZ" smtClean="0"/>
              <a:t>29</a:t>
            </a:fld>
            <a:endParaRPr lang="cs-CZ"/>
          </a:p>
        </p:txBody>
      </p:sp>
    </p:spTree>
    <p:extLst>
      <p:ext uri="{BB962C8B-B14F-4D97-AF65-F5344CB8AC3E}">
        <p14:creationId xmlns:p14="http://schemas.microsoft.com/office/powerpoint/2010/main" val="239952881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6C6CCC16-A26C-4FB9-9225-5CC23336D195}" type="slidenum">
              <a:rPr lang="cs-CZ" smtClean="0"/>
              <a:t>30</a:t>
            </a:fld>
            <a:endParaRPr lang="cs-CZ"/>
          </a:p>
        </p:txBody>
      </p:sp>
    </p:spTree>
    <p:extLst>
      <p:ext uri="{BB962C8B-B14F-4D97-AF65-F5344CB8AC3E}">
        <p14:creationId xmlns:p14="http://schemas.microsoft.com/office/powerpoint/2010/main" val="2027500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6C6CCC16-A26C-4FB9-9225-5CC23336D195}" type="slidenum">
              <a:rPr lang="cs-CZ" smtClean="0"/>
              <a:t>31</a:t>
            </a:fld>
            <a:endParaRPr lang="cs-CZ"/>
          </a:p>
        </p:txBody>
      </p:sp>
    </p:spTree>
    <p:extLst>
      <p:ext uri="{BB962C8B-B14F-4D97-AF65-F5344CB8AC3E}">
        <p14:creationId xmlns:p14="http://schemas.microsoft.com/office/powerpoint/2010/main" val="151390483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6C6CCC16-A26C-4FB9-9225-5CC23336D195}" type="slidenum">
              <a:rPr lang="cs-CZ" smtClean="0"/>
              <a:t>32</a:t>
            </a:fld>
            <a:endParaRPr lang="cs-CZ"/>
          </a:p>
        </p:txBody>
      </p:sp>
    </p:spTree>
    <p:extLst>
      <p:ext uri="{BB962C8B-B14F-4D97-AF65-F5344CB8AC3E}">
        <p14:creationId xmlns:p14="http://schemas.microsoft.com/office/powerpoint/2010/main" val="99979684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6C6CCC16-A26C-4FB9-9225-5CC23336D195}" type="slidenum">
              <a:rPr lang="cs-CZ" smtClean="0"/>
              <a:t>33</a:t>
            </a:fld>
            <a:endParaRPr lang="cs-CZ"/>
          </a:p>
        </p:txBody>
      </p:sp>
    </p:spTree>
    <p:extLst>
      <p:ext uri="{BB962C8B-B14F-4D97-AF65-F5344CB8AC3E}">
        <p14:creationId xmlns:p14="http://schemas.microsoft.com/office/powerpoint/2010/main" val="383730084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6C6CCC16-A26C-4FB9-9225-5CC23336D195}" type="slidenum">
              <a:rPr lang="cs-CZ" smtClean="0"/>
              <a:t>34</a:t>
            </a:fld>
            <a:endParaRPr lang="cs-CZ"/>
          </a:p>
        </p:txBody>
      </p:sp>
    </p:spTree>
    <p:extLst>
      <p:ext uri="{BB962C8B-B14F-4D97-AF65-F5344CB8AC3E}">
        <p14:creationId xmlns:p14="http://schemas.microsoft.com/office/powerpoint/2010/main" val="317915642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6C6CCC16-A26C-4FB9-9225-5CC23336D195}" type="slidenum">
              <a:rPr lang="cs-CZ" smtClean="0"/>
              <a:t>35</a:t>
            </a:fld>
            <a:endParaRPr lang="cs-CZ"/>
          </a:p>
        </p:txBody>
      </p:sp>
    </p:spTree>
    <p:extLst>
      <p:ext uri="{BB962C8B-B14F-4D97-AF65-F5344CB8AC3E}">
        <p14:creationId xmlns:p14="http://schemas.microsoft.com/office/powerpoint/2010/main" val="38330548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6C6CCC16-A26C-4FB9-9225-5CC23336D195}" type="slidenum">
              <a:rPr lang="cs-CZ" smtClean="0"/>
              <a:t>36</a:t>
            </a:fld>
            <a:endParaRPr lang="cs-CZ"/>
          </a:p>
        </p:txBody>
      </p:sp>
    </p:spTree>
    <p:extLst>
      <p:ext uri="{BB962C8B-B14F-4D97-AF65-F5344CB8AC3E}">
        <p14:creationId xmlns:p14="http://schemas.microsoft.com/office/powerpoint/2010/main" val="80721040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6C6CCC16-A26C-4FB9-9225-5CC23336D195}" type="slidenum">
              <a:rPr lang="cs-CZ" smtClean="0"/>
              <a:t>37</a:t>
            </a:fld>
            <a:endParaRPr lang="cs-CZ"/>
          </a:p>
        </p:txBody>
      </p:sp>
    </p:spTree>
    <p:extLst>
      <p:ext uri="{BB962C8B-B14F-4D97-AF65-F5344CB8AC3E}">
        <p14:creationId xmlns:p14="http://schemas.microsoft.com/office/powerpoint/2010/main" val="214812586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6C6CCC16-A26C-4FB9-9225-5CC23336D195}" type="slidenum">
              <a:rPr lang="cs-CZ" smtClean="0"/>
              <a:t>38</a:t>
            </a:fld>
            <a:endParaRPr lang="cs-CZ"/>
          </a:p>
        </p:txBody>
      </p:sp>
    </p:spTree>
    <p:extLst>
      <p:ext uri="{BB962C8B-B14F-4D97-AF65-F5344CB8AC3E}">
        <p14:creationId xmlns:p14="http://schemas.microsoft.com/office/powerpoint/2010/main" val="59473452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6C6CCC16-A26C-4FB9-9225-5CC23336D195}" type="slidenum">
              <a:rPr lang="cs-CZ" smtClean="0"/>
              <a:t>39</a:t>
            </a:fld>
            <a:endParaRPr lang="cs-CZ"/>
          </a:p>
        </p:txBody>
      </p:sp>
    </p:spTree>
    <p:extLst>
      <p:ext uri="{BB962C8B-B14F-4D97-AF65-F5344CB8AC3E}">
        <p14:creationId xmlns:p14="http://schemas.microsoft.com/office/powerpoint/2010/main" val="327930419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6C6CCC16-A26C-4FB9-9225-5CC23336D195}" type="slidenum">
              <a:rPr lang="cs-CZ" smtClean="0"/>
              <a:t>40</a:t>
            </a:fld>
            <a:endParaRPr lang="cs-CZ"/>
          </a:p>
        </p:txBody>
      </p:sp>
    </p:spTree>
    <p:extLst>
      <p:ext uri="{BB962C8B-B14F-4D97-AF65-F5344CB8AC3E}">
        <p14:creationId xmlns:p14="http://schemas.microsoft.com/office/powerpoint/2010/main" val="8723216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6C6CCC16-A26C-4FB9-9225-5CC23336D195}" type="slidenum">
              <a:rPr lang="cs-CZ" smtClean="0"/>
              <a:t>41</a:t>
            </a:fld>
            <a:endParaRPr lang="cs-CZ"/>
          </a:p>
        </p:txBody>
      </p:sp>
    </p:spTree>
    <p:extLst>
      <p:ext uri="{BB962C8B-B14F-4D97-AF65-F5344CB8AC3E}">
        <p14:creationId xmlns:p14="http://schemas.microsoft.com/office/powerpoint/2010/main" val="294041373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6C6CCC16-A26C-4FB9-9225-5CC23336D195}" type="slidenum">
              <a:rPr lang="cs-CZ" smtClean="0"/>
              <a:t>42</a:t>
            </a:fld>
            <a:endParaRPr lang="cs-CZ"/>
          </a:p>
        </p:txBody>
      </p:sp>
    </p:spTree>
    <p:extLst>
      <p:ext uri="{BB962C8B-B14F-4D97-AF65-F5344CB8AC3E}">
        <p14:creationId xmlns:p14="http://schemas.microsoft.com/office/powerpoint/2010/main" val="188314778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6C6CCC16-A26C-4FB9-9225-5CC23336D195}" type="slidenum">
              <a:rPr lang="cs-CZ" smtClean="0"/>
              <a:t>43</a:t>
            </a:fld>
            <a:endParaRPr lang="cs-CZ"/>
          </a:p>
        </p:txBody>
      </p:sp>
    </p:spTree>
    <p:extLst>
      <p:ext uri="{BB962C8B-B14F-4D97-AF65-F5344CB8AC3E}">
        <p14:creationId xmlns:p14="http://schemas.microsoft.com/office/powerpoint/2010/main" val="262059193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6C6CCC16-A26C-4FB9-9225-5CC23336D195}" type="slidenum">
              <a:rPr lang="cs-CZ" smtClean="0"/>
              <a:t>44</a:t>
            </a:fld>
            <a:endParaRPr lang="cs-CZ"/>
          </a:p>
        </p:txBody>
      </p:sp>
    </p:spTree>
    <p:extLst>
      <p:ext uri="{BB962C8B-B14F-4D97-AF65-F5344CB8AC3E}">
        <p14:creationId xmlns:p14="http://schemas.microsoft.com/office/powerpoint/2010/main" val="61886854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6C6CCC16-A26C-4FB9-9225-5CC23336D195}" type="slidenum">
              <a:rPr lang="cs-CZ" smtClean="0"/>
              <a:t>45</a:t>
            </a:fld>
            <a:endParaRPr lang="cs-CZ"/>
          </a:p>
        </p:txBody>
      </p:sp>
    </p:spTree>
    <p:extLst>
      <p:ext uri="{BB962C8B-B14F-4D97-AF65-F5344CB8AC3E}">
        <p14:creationId xmlns:p14="http://schemas.microsoft.com/office/powerpoint/2010/main" val="27123120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pl-PL"/>
              <a:t>Kliknij, aby edytować styl</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l-PL"/>
              <a:t>Kliknij, aby edytować styl wzorca podtytułu</a:t>
            </a:r>
            <a:endParaRPr lang="en-US" dirty="0"/>
          </a:p>
        </p:txBody>
      </p:sp>
      <p:sp>
        <p:nvSpPr>
          <p:cNvPr id="7" name="Date Placeholder 6"/>
          <p:cNvSpPr>
            <a:spLocks noGrp="1"/>
          </p:cNvSpPr>
          <p:nvPr>
            <p:ph type="dt" sz="half" idx="10"/>
          </p:nvPr>
        </p:nvSpPr>
        <p:spPr/>
        <p:txBody>
          <a:bodyPr/>
          <a:lstStyle/>
          <a:p>
            <a:fld id="{1160EA64-D806-43AC-9DF2-F8C432F32B4C}" type="datetimeFigureOut">
              <a:rPr lang="en-US" dirty="0"/>
              <a:t>10/26/2018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a:t>Kliknij, aby edytować styl</a:t>
            </a:r>
            <a:endParaRPr lang="en-US" dirty="0"/>
          </a:p>
        </p:txBody>
      </p:sp>
      <p:sp>
        <p:nvSpPr>
          <p:cNvPr id="3" name="Content Placeholder 2"/>
          <p:cNvSpPr>
            <a:spLocks noGrp="1"/>
          </p:cNvSpPr>
          <p:nvPr>
            <p:ph idx="1"/>
          </p:nvPr>
        </p:nvSpPr>
        <p:spPr/>
        <p:txBody>
          <a:bodyPr/>
          <a:lstStyle/>
          <a:p>
            <a:pPr lvl="0"/>
            <a:r>
              <a:rPr lang="pl-PL"/>
              <a:t>Edytuj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7" name="Date Placeholder 6"/>
          <p:cNvSpPr>
            <a:spLocks noGrp="1"/>
          </p:cNvSpPr>
          <p:nvPr>
            <p:ph type="dt" sz="half" idx="10"/>
          </p:nvPr>
        </p:nvSpPr>
        <p:spPr/>
        <p:txBody>
          <a:bodyPr/>
          <a:lstStyle/>
          <a:p>
            <a:fld id="{F070A7B3-6521-4DCA-87E5-044747A908C1}" type="datetimeFigureOut">
              <a:rPr lang="en-US" dirty="0"/>
              <a:t>10/26/2018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pl-PL"/>
              <a:t>Kliknij, aby edytować styl</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pl-PL"/>
              <a:t>Edytuj style wzorca tekstu</a:t>
            </a:r>
          </a:p>
        </p:txBody>
      </p:sp>
      <p:sp>
        <p:nvSpPr>
          <p:cNvPr id="7" name="Date Placeholder 6"/>
          <p:cNvSpPr>
            <a:spLocks noGrp="1"/>
          </p:cNvSpPr>
          <p:nvPr>
            <p:ph type="dt" sz="half" idx="10"/>
          </p:nvPr>
        </p:nvSpPr>
        <p:spPr/>
        <p:txBody>
          <a:bodyPr/>
          <a:lstStyle/>
          <a:p>
            <a:fld id="{1160EA64-D806-43AC-9DF2-F8C432F32B4C}" type="datetimeFigureOut">
              <a:rPr lang="en-US" dirty="0"/>
              <a:t>10/26/2018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a:t>Kliknij, aby edytować styl</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pl-PL"/>
              <a:t>Edytuj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pl-PL"/>
              <a:t>Edytuj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8" name="Date Placeholder 7"/>
          <p:cNvSpPr>
            <a:spLocks noGrp="1"/>
          </p:cNvSpPr>
          <p:nvPr>
            <p:ph type="dt" sz="half" idx="10"/>
          </p:nvPr>
        </p:nvSpPr>
        <p:spPr/>
        <p:txBody>
          <a:bodyPr/>
          <a:lstStyle/>
          <a:p>
            <a:fld id="{AB134690-1557-4C89-A502-4959FE7FAD70}" type="datetimeFigureOut">
              <a:rPr lang="en-US" dirty="0"/>
              <a:t>10/26/2018</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Edytuj style wzorca tekstu</a:t>
            </a:r>
          </a:p>
        </p:txBody>
      </p:sp>
      <p:sp>
        <p:nvSpPr>
          <p:cNvPr id="4" name="Content Placeholder 3"/>
          <p:cNvSpPr>
            <a:spLocks noGrp="1"/>
          </p:cNvSpPr>
          <p:nvPr>
            <p:ph sz="half" idx="2"/>
          </p:nvPr>
        </p:nvSpPr>
        <p:spPr>
          <a:xfrm>
            <a:off x="1583436" y="3143250"/>
            <a:ext cx="4270248" cy="2596776"/>
          </a:xfrm>
        </p:spPr>
        <p:txBody>
          <a:bodyPr/>
          <a:lstStyle/>
          <a:p>
            <a:pPr lvl="0"/>
            <a:r>
              <a:rPr lang="pl-PL"/>
              <a:t>Edytuj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pl-PL"/>
              <a:t>Edytuj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Edytuj style wzorca tekstu</a:t>
            </a:r>
          </a:p>
        </p:txBody>
      </p:sp>
      <p:sp>
        <p:nvSpPr>
          <p:cNvPr id="7" name="Date Placeholder 6"/>
          <p:cNvSpPr>
            <a:spLocks noGrp="1"/>
          </p:cNvSpPr>
          <p:nvPr>
            <p:ph type="dt" sz="half" idx="10"/>
          </p:nvPr>
        </p:nvSpPr>
        <p:spPr/>
        <p:txBody>
          <a:bodyPr/>
          <a:lstStyle/>
          <a:p>
            <a:fld id="{4F7D4976-E339-4826-83B7-FBD03F55ECF8}" type="datetimeFigureOut">
              <a:rPr lang="en-US" dirty="0"/>
              <a:t>10/26/2018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t>‹#›</a:t>
            </a:fld>
            <a:endParaRPr lang="en-US" dirty="0"/>
          </a:p>
        </p:txBody>
      </p:sp>
      <p:sp>
        <p:nvSpPr>
          <p:cNvPr id="10" name="Title 9"/>
          <p:cNvSpPr>
            <a:spLocks noGrp="1"/>
          </p:cNvSpPr>
          <p:nvPr>
            <p:ph type="title"/>
          </p:nvPr>
        </p:nvSpPr>
        <p:spPr/>
        <p:txBody>
          <a:bodyPr/>
          <a:lstStyle/>
          <a:p>
            <a:r>
              <a:rPr lang="pl-PL"/>
              <a:t>Kliknij, aby edytować styl</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a:t>Kliknij, aby edytować styl</a:t>
            </a:r>
            <a:endParaRPr lang="en-US" dirty="0"/>
          </a:p>
        </p:txBody>
      </p:sp>
      <p:sp>
        <p:nvSpPr>
          <p:cNvPr id="3" name="Date Placeholder 2"/>
          <p:cNvSpPr>
            <a:spLocks noGrp="1"/>
          </p:cNvSpPr>
          <p:nvPr>
            <p:ph type="dt" sz="half" idx="10"/>
          </p:nvPr>
        </p:nvSpPr>
        <p:spPr/>
        <p:txBody>
          <a:bodyPr/>
          <a:lstStyle/>
          <a:p>
            <a:fld id="{E1037C31-9E7A-4F99-8774-A0E530DE1A42}" type="datetimeFigureOut">
              <a:rPr lang="en-US" dirty="0"/>
              <a:t>10/26/2018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78504F-A551-4DE0-9316-4DCD1D8CC752}" type="datetimeFigureOut">
              <a:rPr lang="en-US" dirty="0"/>
              <a:t>10/26/2018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bg>
      <p:bgRef idx="1001">
        <a:schemeClr val="bg2"/>
      </p:bgRef>
    </p:bg>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pl-PL"/>
              <a:t>Kliknij, aby edytować styl</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pl-PL"/>
              <a:t>Edytuj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l-PL"/>
              <a:t>Edytuj style wzorca tekstu</a:t>
            </a:r>
          </a:p>
        </p:txBody>
      </p:sp>
      <p:sp>
        <p:nvSpPr>
          <p:cNvPr id="9" name="Date Placeholder 8"/>
          <p:cNvSpPr>
            <a:spLocks noGrp="1"/>
          </p:cNvSpPr>
          <p:nvPr>
            <p:ph type="dt" sz="half" idx="10"/>
          </p:nvPr>
        </p:nvSpPr>
        <p:spPr/>
        <p:txBody>
          <a:bodyPr/>
          <a:lstStyle/>
          <a:p>
            <a:fld id="{D1BE4249-C0D0-4B06-8692-E8BB871AF643}" type="datetimeFigureOut">
              <a:rPr lang="en-US" dirty="0"/>
              <a:t>10/26/2018</a:t>
            </a:fld>
            <a:endParaRPr lang="en-US" dirty="0"/>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1" name="Slide Number Placeholder 10"/>
          <p:cNvSpPr>
            <a:spLocks noGrp="1"/>
          </p:cNvSpPr>
          <p:nvPr>
            <p:ph type="sldNum" sz="quarter" idx="12"/>
          </p:nvPr>
        </p:nvSpPr>
        <p:spPr/>
        <p:txBody>
          <a:bodyPr/>
          <a:lstStyle/>
          <a:p>
            <a:fld id="{8A7A6979-0714-4377-B894-6BE4C2D6E202}" type="slidenum">
              <a:rPr lang="en-US" dirty="0"/>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bg>
      <p:bgRef idx="1001">
        <a:schemeClr val="bg2"/>
      </p:bgRef>
    </p:bg>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pl-PL"/>
              <a:t>Kliknij, aby edytować styl</a:t>
            </a:r>
            <a:endParaRPr lang="en-US" dirty="0"/>
          </a:p>
        </p:txBody>
      </p:sp>
      <p:sp>
        <p:nvSpPr>
          <p:cNvPr id="3" name="Picture Placeholder 2"/>
          <p:cNvSpPr>
            <a:spLocks noGrp="1" noChangeAspect="1"/>
          </p:cNvSpPr>
          <p:nvPr>
            <p:ph type="pic" idx="1"/>
          </p:nvPr>
        </p:nvSpPr>
        <p:spPr>
          <a:xfrm>
            <a:off x="6095999" y="0"/>
            <a:ext cx="6102097" cy="6858000"/>
          </a:xfrm>
          <a:solidFill>
            <a:schemeClr val="tx1">
              <a:lumMod val="8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pl-PL"/>
              <a:t>Kliknij ikonę, aby dodać obraz</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l-PL"/>
              <a:t>Edytuj style wzorca tekstu</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042B0DB6-F5C7-45FB-8CF3-31B45F9C2DAC}" type="datetimeFigureOut">
              <a:rPr lang="en-US" dirty="0"/>
              <a:t>10/26/2018</a:t>
            </a:fld>
            <a:endParaRPr lang="en-US" dirty="0"/>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a:t>Kliknij, aby edytować styl</a:t>
            </a:r>
            <a:endParaRPr lang="en-US" dirty="0"/>
          </a:p>
        </p:txBody>
      </p:sp>
      <p:sp>
        <p:nvSpPr>
          <p:cNvPr id="3" name="Vertical Text Placeholder 2"/>
          <p:cNvSpPr>
            <a:spLocks noGrp="1"/>
          </p:cNvSpPr>
          <p:nvPr>
            <p:ph type="body" orient="vert" idx="1"/>
          </p:nvPr>
        </p:nvSpPr>
        <p:spPr/>
        <p:txBody>
          <a:bodyPr vert="eaVert"/>
          <a:lstStyle/>
          <a:p>
            <a:pPr lvl="0"/>
            <a:r>
              <a:rPr lang="pl-PL"/>
              <a:t>Edytuj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Date Placeholder 3"/>
          <p:cNvSpPr>
            <a:spLocks noGrp="1"/>
          </p:cNvSpPr>
          <p:nvPr>
            <p:ph type="dt" sz="half" idx="10"/>
          </p:nvPr>
        </p:nvSpPr>
        <p:spPr/>
        <p:txBody>
          <a:bodyPr/>
          <a:lstStyle/>
          <a:p>
            <a:fld id="{E9F9C37B-1D36-470B-8223-D6C91242EC14}" type="datetimeFigureOut">
              <a:rPr lang="en-US" dirty="0"/>
              <a:t>10/26/2018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pl-PL"/>
              <a:t>Kliknij, aby edytować styl</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pl-PL"/>
              <a:t>Edytuj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Date Placeholder 3"/>
          <p:cNvSpPr>
            <a:spLocks noGrp="1"/>
          </p:cNvSpPr>
          <p:nvPr>
            <p:ph type="dt" sz="half" idx="10"/>
          </p:nvPr>
        </p:nvSpPr>
        <p:spPr/>
        <p:txBody>
          <a:bodyPr/>
          <a:lstStyle/>
          <a:p>
            <a:fld id="{67C6F52A-A82B-47A2-A83A-8C4C91F2D59F}" type="datetimeFigureOut">
              <a:rPr lang="en-US" dirty="0"/>
              <a:t>10/26/2018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chemeClr val="bg2">
              <a:lumMod val="60000"/>
              <a:lumOff val="40000"/>
              <a:alpha val="15000"/>
            </a:schemeClr>
          </a:solidFill>
          <a:ln w="31750" cap="sq">
            <a:solidFill>
              <a:schemeClr val="tx1">
                <a:lumMod val="75000"/>
                <a:lumOff val="25000"/>
              </a:schemeClr>
            </a:solidFill>
            <a:miter lim="800000"/>
          </a:ln>
        </p:spPr>
        <p:txBody>
          <a:bodyPr vert="horz" lIns="182880" tIns="182880" rIns="182880" bIns="182880" rtlCol="0" anchor="ctr">
            <a:normAutofit/>
          </a:bodyPr>
          <a:lstStyle/>
          <a:p>
            <a:r>
              <a:rPr lang="pl-PL"/>
              <a:t>Kliknij, aby edytować styl</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1160EA64-D806-43AC-9DF2-F8C432F32B4C}" type="datetimeFigureOut">
              <a:rPr lang="en-US" dirty="0"/>
              <a:t>10/26/2018</a:t>
            </a:fld>
            <a:endParaRPr lang="en-US" dirty="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69804"/>
            </a:srgbClr>
          </a:solidFill>
        </p:spPr>
        <p:txBody>
          <a:bodyPr vert="horz" lIns="18288" tIns="45720" rIns="18288" bIns="45720" rtlCol="0" anchor="ctr">
            <a:noAutofit/>
          </a:bodyPr>
          <a:lstStyle>
            <a:lvl1pPr algn="ctr">
              <a:defRPr sz="1100" spc="0" baseline="0">
                <a:solidFill>
                  <a:srgbClr val="FFFFFF"/>
                </a:solidFill>
              </a:defRPr>
            </a:lvl1pPr>
          </a:lstStyle>
          <a:p>
            <a:fld id="{8A7A6979-0714-4377-B894-6BE4C2D6E202}"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ctr" defTabSz="914400" rtl="0" eaLnBrk="1" latinLnBrk="0" hangingPunct="1">
        <a:lnSpc>
          <a:spcPct val="90000"/>
        </a:lnSpc>
        <a:spcBef>
          <a:spcPct val="0"/>
        </a:spcBef>
        <a:buNone/>
        <a:defRPr sz="2800" kern="1200" cap="all" spc="200" baseline="0">
          <a:solidFill>
            <a:schemeClr val="tx1">
              <a:lumMod val="85000"/>
              <a:lumOff val="15000"/>
            </a:schemeClr>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7.xml"/><Relationship Id="rId1" Type="http://schemas.openxmlformats.org/officeDocument/2006/relationships/slideLayout" Target="../slideLayouts/slideLayout8.xml"/></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8.xml"/><Relationship Id="rId1" Type="http://schemas.openxmlformats.org/officeDocument/2006/relationships/slideLayout" Target="../slideLayouts/slideLayout8.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 xmlns:a16="http://schemas.microsoft.com/office/drawing/2014/main" id="{532164D4-1C0B-4CA3-85EC-96E340D3436D}"/>
              </a:ext>
            </a:extLst>
          </p:cNvPr>
          <p:cNvSpPr>
            <a:spLocks noGrp="1"/>
          </p:cNvSpPr>
          <p:nvPr>
            <p:ph type="ctrTitle"/>
          </p:nvPr>
        </p:nvSpPr>
        <p:spPr>
          <a:xfrm>
            <a:off x="1688690" y="2510630"/>
            <a:ext cx="8991600" cy="1645920"/>
          </a:xfrm>
        </p:spPr>
        <p:txBody>
          <a:bodyPr>
            <a:normAutofit fontScale="90000"/>
          </a:bodyPr>
          <a:lstStyle/>
          <a:p>
            <a:r>
              <a:rPr lang="cs-CZ" sz="4900" b="1" dirty="0">
                <a:solidFill>
                  <a:srgbClr val="FF0000"/>
                </a:solidFill>
              </a:rPr>
              <a:t>Co hrají plátci DPH?</a:t>
            </a:r>
            <a:r>
              <a:rPr dirty="0"/>
              <a:t/>
            </a:r>
            <a:br>
              <a:rPr dirty="0"/>
            </a:br>
            <a:r>
              <a:rPr lang="cs-CZ" sz="2700" b="1" dirty="0"/>
              <a:t>Analýza transakce dle judikatury </a:t>
            </a:r>
            <a:r>
              <a:rPr lang="cs-CZ" sz="2700" b="1" dirty="0" err="1" smtClean="0"/>
              <a:t>SDEU</a:t>
            </a:r>
            <a:r>
              <a:rPr lang="cs-CZ" sz="2700" b="1" dirty="0" smtClean="0"/>
              <a:t> – karuselové podvody</a:t>
            </a:r>
            <a:endParaRPr lang="cs-CZ" sz="2700" b="1" dirty="0"/>
          </a:p>
        </p:txBody>
      </p:sp>
      <p:sp>
        <p:nvSpPr>
          <p:cNvPr id="3" name="Podtytuł 2">
            <a:extLst>
              <a:ext uri="{FF2B5EF4-FFF2-40B4-BE49-F238E27FC236}">
                <a16:creationId xmlns="" xmlns:a16="http://schemas.microsoft.com/office/drawing/2014/main" id="{D99C168C-8143-43F3-9223-FC925B65B911}"/>
              </a:ext>
            </a:extLst>
          </p:cNvPr>
          <p:cNvSpPr>
            <a:spLocks noGrp="1"/>
          </p:cNvSpPr>
          <p:nvPr>
            <p:ph type="subTitle" idx="1"/>
          </p:nvPr>
        </p:nvSpPr>
        <p:spPr>
          <a:xfrm>
            <a:off x="2561489" y="4785398"/>
            <a:ext cx="6801612" cy="1239894"/>
          </a:xfrm>
        </p:spPr>
        <p:txBody>
          <a:bodyPr/>
          <a:lstStyle/>
          <a:p>
            <a:r>
              <a:rPr lang="cs-CZ" dirty="0"/>
              <a:t>Dr. Dagmara Dominik-</a:t>
            </a:r>
            <a:r>
              <a:rPr lang="cs-CZ" dirty="0" err="1"/>
              <a:t>Ogińska</a:t>
            </a:r>
            <a:endParaRPr lang="cs-CZ" dirty="0"/>
          </a:p>
          <a:p>
            <a:r>
              <a:rPr lang="cs-CZ" dirty="0" smtClean="0"/>
              <a:t>Soudkyně Vojvodského </a:t>
            </a:r>
            <a:r>
              <a:rPr lang="cs-CZ" dirty="0"/>
              <a:t>správního soudu ve Vratislavi</a:t>
            </a:r>
          </a:p>
        </p:txBody>
      </p:sp>
    </p:spTree>
    <p:extLst>
      <p:ext uri="{BB962C8B-B14F-4D97-AF65-F5344CB8AC3E}">
        <p14:creationId xmlns:p14="http://schemas.microsoft.com/office/powerpoint/2010/main" val="36923109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3466943" y="1368651"/>
            <a:ext cx="5462345" cy="44443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103260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Symbol zastępczy zawartości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029396" y="1840598"/>
            <a:ext cx="6026114" cy="3377135"/>
          </a:xfrm>
        </p:spPr>
      </p:pic>
    </p:spTree>
    <p:extLst>
      <p:ext uri="{BB962C8B-B14F-4D97-AF65-F5344CB8AC3E}">
        <p14:creationId xmlns:p14="http://schemas.microsoft.com/office/powerpoint/2010/main" val="34833503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 xmlns:a16="http://schemas.microsoft.com/office/drawing/2014/main" id="{A30A92DD-0BD6-4168-A84C-608C0F506C37}"/>
              </a:ext>
            </a:extLst>
          </p:cNvPr>
          <p:cNvSpPr>
            <a:spLocks noGrp="1"/>
          </p:cNvSpPr>
          <p:nvPr>
            <p:ph type="title"/>
          </p:nvPr>
        </p:nvSpPr>
        <p:spPr/>
        <p:txBody>
          <a:bodyPr/>
          <a:lstStyle/>
          <a:p>
            <a:r>
              <a:rPr lang="cs-CZ" b="1" dirty="0">
                <a:solidFill>
                  <a:srgbClr val="FFFF00"/>
                </a:solidFill>
              </a:rPr>
              <a:t>SPOLEČNÝ SYSTÉM DPH</a:t>
            </a:r>
            <a:r>
              <a:t/>
            </a:r>
            <a:br/>
            <a:endParaRPr lang="cs-CZ" b="1" dirty="0">
              <a:solidFill>
                <a:schemeClr val="bg1"/>
              </a:solidFill>
            </a:endParaRPr>
          </a:p>
        </p:txBody>
      </p:sp>
      <p:sp>
        <p:nvSpPr>
          <p:cNvPr id="4" name="Symbol zastępczy tekstu 3">
            <a:extLst>
              <a:ext uri="{FF2B5EF4-FFF2-40B4-BE49-F238E27FC236}">
                <a16:creationId xmlns="" xmlns:a16="http://schemas.microsoft.com/office/drawing/2014/main" id="{900CBCB2-7222-4A8B-BDB2-5111F6CD9122}"/>
              </a:ext>
            </a:extLst>
          </p:cNvPr>
          <p:cNvSpPr>
            <a:spLocks noGrp="1"/>
          </p:cNvSpPr>
          <p:nvPr>
            <p:ph idx="1"/>
          </p:nvPr>
        </p:nvSpPr>
        <p:spPr/>
        <p:txBody>
          <a:bodyPr>
            <a:normAutofit/>
          </a:bodyPr>
          <a:lstStyle/>
          <a:p>
            <a:pPr algn="l"/>
            <a:r>
              <a:rPr lang="cs-CZ" sz="4000" b="1" dirty="0">
                <a:solidFill>
                  <a:schemeClr val="tx2">
                    <a:lumMod val="20000"/>
                    <a:lumOff val="80000"/>
                  </a:schemeClr>
                </a:solidFill>
              </a:rPr>
              <a:t>společné předpisy</a:t>
            </a:r>
          </a:p>
          <a:p>
            <a:pPr algn="l"/>
            <a:r>
              <a:rPr lang="cs-CZ" sz="4000" b="1" dirty="0">
                <a:solidFill>
                  <a:schemeClr val="tx2">
                    <a:lumMod val="20000"/>
                    <a:lumOff val="80000"/>
                  </a:schemeClr>
                </a:solidFill>
              </a:rPr>
              <a:t>společné zásady</a:t>
            </a:r>
          </a:p>
          <a:p>
            <a:pPr algn="l"/>
            <a:r>
              <a:rPr lang="cs-CZ" sz="4000" b="1" dirty="0" smtClean="0">
                <a:solidFill>
                  <a:schemeClr val="tx2">
                    <a:lumMod val="20000"/>
                    <a:lumOff val="80000"/>
                  </a:schemeClr>
                </a:solidFill>
              </a:rPr>
              <a:t>společné pojmy</a:t>
            </a:r>
            <a:endParaRPr lang="cs-CZ" sz="4000" b="1" dirty="0">
              <a:solidFill>
                <a:schemeClr val="tx2">
                  <a:lumMod val="20000"/>
                  <a:lumOff val="80000"/>
                </a:schemeClr>
              </a:solidFill>
            </a:endParaRPr>
          </a:p>
          <a:p>
            <a:pPr algn="l"/>
            <a:r>
              <a:rPr lang="cs-CZ" sz="4000" b="1" dirty="0">
                <a:solidFill>
                  <a:schemeClr val="tx2">
                    <a:lumMod val="20000"/>
                    <a:lumOff val="80000"/>
                  </a:schemeClr>
                </a:solidFill>
              </a:rPr>
              <a:t>stejné důsledky</a:t>
            </a:r>
            <a:endParaRPr lang="cs-CZ" sz="4000" dirty="0">
              <a:solidFill>
                <a:schemeClr val="bg1"/>
              </a:solidFill>
            </a:endParaRPr>
          </a:p>
          <a:p>
            <a:endParaRPr lang="cs-CZ" dirty="0"/>
          </a:p>
        </p:txBody>
      </p:sp>
    </p:spTree>
    <p:extLst>
      <p:ext uri="{BB962C8B-B14F-4D97-AF65-F5344CB8AC3E}">
        <p14:creationId xmlns:p14="http://schemas.microsoft.com/office/powerpoint/2010/main" val="15537460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51300" y="1265238"/>
            <a:ext cx="4090988" cy="432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800054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8082" y="688199"/>
            <a:ext cx="8200103" cy="54729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574120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a:extLst>
              <a:ext uri="{FF2B5EF4-FFF2-40B4-BE49-F238E27FC236}">
                <a16:creationId xmlns="" xmlns:a16="http://schemas.microsoft.com/office/drawing/2014/main" id="{9717A06B-94FA-4217-9423-54FF1907E441}"/>
              </a:ext>
            </a:extLst>
          </p:cNvPr>
          <p:cNvSpPr>
            <a:spLocks noGrp="1"/>
          </p:cNvSpPr>
          <p:nvPr>
            <p:ph sz="half" idx="2"/>
          </p:nvPr>
        </p:nvSpPr>
        <p:spPr>
          <a:xfrm>
            <a:off x="1415845" y="1299645"/>
            <a:ext cx="9279685" cy="4505319"/>
          </a:xfrm>
        </p:spPr>
        <p:txBody>
          <a:bodyPr>
            <a:normAutofit/>
          </a:bodyPr>
          <a:lstStyle/>
          <a:p>
            <a:r>
              <a:rPr lang="cs-CZ" sz="2800" dirty="0"/>
              <a:t>Jedna a ta samá transakce je zároveň: </a:t>
            </a:r>
          </a:p>
          <a:p>
            <a:r>
              <a:rPr lang="cs-CZ" sz="2800" dirty="0"/>
              <a:t>fiktivní a existující, </a:t>
            </a:r>
          </a:p>
          <a:p>
            <a:r>
              <a:rPr lang="cs-CZ" sz="2800" dirty="0"/>
              <a:t>zdánlivá a neplatná, </a:t>
            </a:r>
          </a:p>
          <a:p>
            <a:r>
              <a:rPr lang="cs-CZ" sz="2800" dirty="0" smtClean="0"/>
              <a:t>zneužívající a podvodná, </a:t>
            </a:r>
            <a:endParaRPr lang="cs-CZ" sz="2800" dirty="0"/>
          </a:p>
          <a:p>
            <a:r>
              <a:rPr lang="cs-CZ" sz="2800" dirty="0"/>
              <a:t>jednorázová a řetězová, </a:t>
            </a:r>
            <a:r>
              <a:rPr lang="cs-CZ" sz="2800" dirty="0" smtClean="0"/>
              <a:t>která je současně článkem karuselového podvodu, </a:t>
            </a:r>
            <a:r>
              <a:rPr lang="cs-CZ" sz="2800" dirty="0"/>
              <a:t>jehož předmětem </a:t>
            </a:r>
            <a:r>
              <a:rPr lang="cs-CZ" sz="2800" dirty="0" smtClean="0"/>
              <a:t>není nakládání se zbožím z pozice majitele, nýbrž obchodování fingovanými subjekty </a:t>
            </a:r>
            <a:r>
              <a:rPr lang="cs-CZ" sz="2800" dirty="0"/>
              <a:t>nebo </a:t>
            </a:r>
            <a:r>
              <a:rPr lang="cs-CZ" sz="2800" dirty="0" smtClean="0"/>
              <a:t>subjekty předstírající podnikání. </a:t>
            </a:r>
            <a:endParaRPr lang="cs-CZ" sz="2800" dirty="0"/>
          </a:p>
        </p:txBody>
      </p:sp>
    </p:spTree>
    <p:extLst>
      <p:ext uri="{BB962C8B-B14F-4D97-AF65-F5344CB8AC3E}">
        <p14:creationId xmlns:p14="http://schemas.microsoft.com/office/powerpoint/2010/main" val="35865489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 xmlns:a16="http://schemas.microsoft.com/office/drawing/2014/main" id="{EE848ABF-E08A-4F2C-88CD-A857E9F04520}"/>
              </a:ext>
            </a:extLst>
          </p:cNvPr>
          <p:cNvSpPr>
            <a:spLocks noGrp="1"/>
          </p:cNvSpPr>
          <p:nvPr>
            <p:ph type="title"/>
          </p:nvPr>
        </p:nvSpPr>
        <p:spPr/>
        <p:txBody>
          <a:bodyPr/>
          <a:lstStyle/>
          <a:p>
            <a:r>
              <a:rPr lang="cs-CZ" b="1" dirty="0"/>
              <a:t>Neformálně NASTOLENÁ PRAVIDLA</a:t>
            </a:r>
          </a:p>
        </p:txBody>
      </p:sp>
      <p:sp>
        <p:nvSpPr>
          <p:cNvPr id="3" name="Symbol zastępczy zawartości 2">
            <a:extLst>
              <a:ext uri="{FF2B5EF4-FFF2-40B4-BE49-F238E27FC236}">
                <a16:creationId xmlns="" xmlns:a16="http://schemas.microsoft.com/office/drawing/2014/main" id="{B648BD7C-4DE7-47CF-850A-1A3891756678}"/>
              </a:ext>
            </a:extLst>
          </p:cNvPr>
          <p:cNvSpPr>
            <a:spLocks noGrp="1"/>
          </p:cNvSpPr>
          <p:nvPr>
            <p:ph idx="1"/>
          </p:nvPr>
        </p:nvSpPr>
        <p:spPr/>
        <p:txBody>
          <a:bodyPr>
            <a:normAutofit/>
          </a:bodyPr>
          <a:lstStyle/>
          <a:p>
            <a:r>
              <a:rPr lang="cs-CZ" sz="2800" b="1" dirty="0">
                <a:solidFill>
                  <a:srgbClr val="FFFF00"/>
                </a:solidFill>
              </a:rPr>
              <a:t>Skrytý cíl:</a:t>
            </a:r>
          </a:p>
          <a:p>
            <a:r>
              <a:rPr lang="cs-CZ" sz="2800" b="1" dirty="0">
                <a:solidFill>
                  <a:schemeClr val="tx1"/>
                </a:solidFill>
              </a:rPr>
              <a:t>Vyhodíme všechny ze systému DPH a soud /možná/ pozná poctivé </a:t>
            </a:r>
            <a:r>
              <a:rPr lang="cs-CZ" sz="2800" b="1" dirty="0" smtClean="0">
                <a:solidFill>
                  <a:schemeClr val="tx1"/>
                </a:solidFill>
              </a:rPr>
              <a:t>poplatníky</a:t>
            </a:r>
            <a:endParaRPr lang="cs-CZ" sz="2800" b="1" dirty="0">
              <a:solidFill>
                <a:schemeClr val="tx1"/>
              </a:solidFill>
            </a:endParaRPr>
          </a:p>
          <a:p>
            <a:r>
              <a:rPr lang="cs-CZ" sz="2800" b="1" dirty="0">
                <a:solidFill>
                  <a:srgbClr val="FFFF00"/>
                </a:solidFill>
              </a:rPr>
              <a:t>Způsob vytváření argumentace: </a:t>
            </a:r>
          </a:p>
          <a:p>
            <a:r>
              <a:rPr lang="cs-CZ" sz="2800" b="1" dirty="0" smtClean="0"/>
              <a:t>Obviníme je ze všeho </a:t>
            </a:r>
            <a:r>
              <a:rPr lang="cs-CZ" sz="2800" b="1" dirty="0"/>
              <a:t>a soud si </a:t>
            </a:r>
            <a:r>
              <a:rPr lang="cs-CZ" sz="2800" b="1" dirty="0" smtClean="0"/>
              <a:t>sám něco vybere</a:t>
            </a:r>
            <a:endParaRPr lang="cs-CZ" sz="2800" b="1" dirty="0"/>
          </a:p>
          <a:p>
            <a:endParaRPr lang="cs-CZ" sz="2800" dirty="0"/>
          </a:p>
        </p:txBody>
      </p:sp>
    </p:spTree>
    <p:extLst>
      <p:ext uri="{BB962C8B-B14F-4D97-AF65-F5344CB8AC3E}">
        <p14:creationId xmlns:p14="http://schemas.microsoft.com/office/powerpoint/2010/main" val="36741962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3462922" y="955299"/>
            <a:ext cx="4786612" cy="52865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386344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 xmlns:a16="http://schemas.microsoft.com/office/drawing/2014/main" id="{BD497D2B-4172-4FA9-881F-0C7DEC140E86}"/>
              </a:ext>
            </a:extLst>
          </p:cNvPr>
          <p:cNvSpPr>
            <a:spLocks noGrp="1"/>
          </p:cNvSpPr>
          <p:nvPr>
            <p:ph type="title"/>
          </p:nvPr>
        </p:nvSpPr>
        <p:spPr/>
        <p:txBody>
          <a:bodyPr/>
          <a:lstStyle/>
          <a:p>
            <a:r>
              <a:rPr lang="cs-CZ" b="1" dirty="0"/>
              <a:t>Nejdůležitější systémová otázka</a:t>
            </a:r>
          </a:p>
        </p:txBody>
      </p:sp>
      <p:sp>
        <p:nvSpPr>
          <p:cNvPr id="3" name="Symbol zastępczy zawartości 2">
            <a:extLst>
              <a:ext uri="{FF2B5EF4-FFF2-40B4-BE49-F238E27FC236}">
                <a16:creationId xmlns="" xmlns:a16="http://schemas.microsoft.com/office/drawing/2014/main" id="{C733DD77-4952-4FC2-A8A0-278507B03BB4}"/>
              </a:ext>
            </a:extLst>
          </p:cNvPr>
          <p:cNvSpPr>
            <a:spLocks noGrp="1"/>
          </p:cNvSpPr>
          <p:nvPr>
            <p:ph idx="1"/>
          </p:nvPr>
        </p:nvSpPr>
        <p:spPr/>
        <p:txBody>
          <a:bodyPr/>
          <a:lstStyle/>
          <a:p>
            <a:pPr marL="0" indent="0" algn="ctr">
              <a:buNone/>
            </a:pPr>
            <a:r>
              <a:rPr lang="cs-CZ" sz="6000" dirty="0"/>
              <a:t>Transakce </a:t>
            </a:r>
            <a:r>
              <a:rPr lang="cs-CZ" sz="6000" dirty="0">
                <a:solidFill>
                  <a:srgbClr val="FFFF00"/>
                </a:solidFill>
              </a:rPr>
              <a:t>EXISTUJE</a:t>
            </a:r>
            <a:r>
              <a:rPr lang="cs-CZ" sz="6000" dirty="0"/>
              <a:t> </a:t>
            </a:r>
          </a:p>
          <a:p>
            <a:pPr marL="0" indent="0" algn="ctr">
              <a:buNone/>
            </a:pPr>
            <a:r>
              <a:rPr lang="cs-CZ" sz="6000" dirty="0"/>
              <a:t>anebo </a:t>
            </a:r>
          </a:p>
          <a:p>
            <a:pPr marL="0" indent="0" algn="ctr">
              <a:buNone/>
            </a:pPr>
            <a:r>
              <a:rPr lang="cs-CZ" sz="6000" dirty="0">
                <a:solidFill>
                  <a:srgbClr val="00B050"/>
                </a:solidFill>
              </a:rPr>
              <a:t>NEEXISTUJE</a:t>
            </a:r>
            <a:r>
              <a:rPr lang="cs-CZ" sz="6000" dirty="0"/>
              <a:t>?</a:t>
            </a:r>
          </a:p>
          <a:p>
            <a:endParaRPr lang="cs-CZ" dirty="0"/>
          </a:p>
          <a:p>
            <a:endParaRPr lang="cs-CZ" dirty="0"/>
          </a:p>
        </p:txBody>
      </p:sp>
    </p:spTree>
    <p:extLst>
      <p:ext uri="{BB962C8B-B14F-4D97-AF65-F5344CB8AC3E}">
        <p14:creationId xmlns:p14="http://schemas.microsoft.com/office/powerpoint/2010/main" val="4115767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a:extLst>
              <a:ext uri="{FF2B5EF4-FFF2-40B4-BE49-F238E27FC236}">
                <a16:creationId xmlns="" xmlns:a16="http://schemas.microsoft.com/office/drawing/2014/main" id="{E65E9EF1-72AB-40F1-A9FF-DBD201630EE9}"/>
              </a:ext>
            </a:extLst>
          </p:cNvPr>
          <p:cNvSpPr>
            <a:spLocks noGrp="1"/>
          </p:cNvSpPr>
          <p:nvPr>
            <p:ph idx="1"/>
          </p:nvPr>
        </p:nvSpPr>
        <p:spPr>
          <a:xfrm>
            <a:off x="1269076" y="942110"/>
            <a:ext cx="9581804" cy="4797918"/>
          </a:xfrm>
        </p:spPr>
        <p:txBody>
          <a:bodyPr>
            <a:normAutofit/>
          </a:bodyPr>
          <a:lstStyle/>
          <a:p>
            <a:r>
              <a:rPr lang="cs-CZ" sz="2400" dirty="0"/>
              <a:t>Daňová </a:t>
            </a:r>
            <a:r>
              <a:rPr lang="cs-CZ" sz="2400" dirty="0" smtClean="0"/>
              <a:t>povinnost - za </a:t>
            </a:r>
            <a:r>
              <a:rPr lang="cs-CZ" sz="2400" dirty="0"/>
              <a:t>úplatu uskutečněná dodávka zboží a poskytnutí služeb v tuzemsku /čl. 5 odst. </a:t>
            </a:r>
            <a:r>
              <a:rPr lang="cs-CZ" sz="2400" dirty="0" smtClean="0"/>
              <a:t>1 </a:t>
            </a:r>
            <a:r>
              <a:rPr lang="cs-CZ" sz="2400" dirty="0"/>
              <a:t>bod 1 </a:t>
            </a:r>
            <a:r>
              <a:rPr lang="cs-CZ" sz="2400" dirty="0" smtClean="0"/>
              <a:t>zákona </a:t>
            </a:r>
            <a:r>
              <a:rPr lang="cs-CZ" sz="2400" dirty="0"/>
              <a:t>o DPH/</a:t>
            </a:r>
          </a:p>
          <a:p>
            <a:r>
              <a:rPr lang="cs-CZ" sz="2400" dirty="0"/>
              <a:t>Dodávkou zboží zmiňovanou v čl. 5 odst 1 bod 1 je chápáno přenesení práva spravovat zboží jako majitel /čl. 7 odst. 1 </a:t>
            </a:r>
            <a:r>
              <a:rPr lang="cs-CZ" sz="2400" dirty="0" smtClean="0"/>
              <a:t>zákona </a:t>
            </a:r>
            <a:r>
              <a:rPr lang="cs-CZ" sz="2400" dirty="0"/>
              <a:t>o DPH/</a:t>
            </a:r>
          </a:p>
          <a:p>
            <a:r>
              <a:rPr lang="cs-CZ" sz="2400" dirty="0"/>
              <a:t>Poplatníci jsou právnické osoby, organizační jednotky bez právní subjektivity a fyzické osoby vykonávající samostatně podnikatelskou činnost uváděnou v odst. 2, </a:t>
            </a:r>
            <a:r>
              <a:rPr lang="cs-CZ" sz="2400" b="1" dirty="0">
                <a:solidFill>
                  <a:srgbClr val="FFFF00"/>
                </a:solidFill>
              </a:rPr>
              <a:t>bez ohledu na účel nebo výsledek takové činnosti </a:t>
            </a:r>
            <a:r>
              <a:rPr lang="cs-CZ" sz="2400" b="1" dirty="0">
                <a:solidFill>
                  <a:schemeClr val="tx1"/>
                </a:solidFill>
              </a:rPr>
              <a:t>/čl. 15 odst. 1 zákon o DPH/</a:t>
            </a:r>
          </a:p>
          <a:p>
            <a:endParaRPr lang="cs-CZ" dirty="0"/>
          </a:p>
          <a:p>
            <a:endParaRPr lang="cs-CZ" dirty="0"/>
          </a:p>
        </p:txBody>
      </p:sp>
    </p:spTree>
    <p:extLst>
      <p:ext uri="{BB962C8B-B14F-4D97-AF65-F5344CB8AC3E}">
        <p14:creationId xmlns:p14="http://schemas.microsoft.com/office/powerpoint/2010/main" val="23636732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a:extLst>
              <a:ext uri="{FF2B5EF4-FFF2-40B4-BE49-F238E27FC236}">
                <a16:creationId xmlns="" xmlns:a16="http://schemas.microsoft.com/office/drawing/2014/main" id="{1AE0C4DF-9648-4082-962D-F3B019409C2D}"/>
              </a:ext>
            </a:extLst>
          </p:cNvPr>
          <p:cNvSpPr>
            <a:spLocks noGrp="1"/>
          </p:cNvSpPr>
          <p:nvPr>
            <p:ph idx="1"/>
          </p:nvPr>
        </p:nvSpPr>
        <p:spPr>
          <a:xfrm>
            <a:off x="1684713" y="1274618"/>
            <a:ext cx="8927869" cy="4465409"/>
          </a:xfrm>
        </p:spPr>
        <p:txBody>
          <a:bodyPr>
            <a:normAutofit/>
          </a:bodyPr>
          <a:lstStyle/>
          <a:p>
            <a:r>
              <a:rPr lang="cs-CZ" sz="2400" b="1" dirty="0">
                <a:solidFill>
                  <a:schemeClr val="tx1"/>
                </a:solidFill>
              </a:rPr>
              <a:t>Zásada univerzality </a:t>
            </a:r>
          </a:p>
          <a:p>
            <a:r>
              <a:rPr lang="cs-CZ" sz="2400" b="1" dirty="0">
                <a:solidFill>
                  <a:schemeClr val="tx1"/>
                </a:solidFill>
              </a:rPr>
              <a:t>Posouzení má objektivní charakter, není důležitý úmysl poplatníka, daná transakce je posuzována jako taková a úmysl nemůže být předmětem posouzení daňového orgánu</a:t>
            </a:r>
          </a:p>
          <a:p>
            <a:r>
              <a:rPr lang="cs-CZ" sz="2400" b="1" dirty="0">
                <a:solidFill>
                  <a:schemeClr val="tx1"/>
                </a:solidFill>
              </a:rPr>
              <a:t>DPH je odrazem ekonomické </a:t>
            </a:r>
            <a:r>
              <a:rPr lang="cs-CZ" sz="2400" b="1" dirty="0" smtClean="0">
                <a:solidFill>
                  <a:schemeClr val="tx1"/>
                </a:solidFill>
              </a:rPr>
              <a:t>skutečnosti - přenesení </a:t>
            </a:r>
            <a:r>
              <a:rPr lang="cs-CZ" sz="2400" b="1" dirty="0">
                <a:solidFill>
                  <a:schemeClr val="tx1"/>
                </a:solidFill>
              </a:rPr>
              <a:t>ekonomické moci nad věcí</a:t>
            </a:r>
          </a:p>
          <a:p>
            <a:r>
              <a:rPr lang="cs-CZ" sz="2400" b="1" dirty="0">
                <a:solidFill>
                  <a:schemeClr val="tx1"/>
                </a:solidFill>
              </a:rPr>
              <a:t>Tuzemské předpisy nemají </a:t>
            </a:r>
            <a:r>
              <a:rPr lang="cs-CZ" sz="2400" b="1" dirty="0" smtClean="0">
                <a:solidFill>
                  <a:schemeClr val="tx1"/>
                </a:solidFill>
              </a:rPr>
              <a:t>význam - definice </a:t>
            </a:r>
            <a:r>
              <a:rPr lang="cs-CZ" sz="2400" b="1" dirty="0">
                <a:solidFill>
                  <a:schemeClr val="tx1"/>
                </a:solidFill>
              </a:rPr>
              <a:t>jsou tvořeny na úrovni EU a </a:t>
            </a:r>
            <a:r>
              <a:rPr lang="cs-CZ" sz="2400" b="1" dirty="0" smtClean="0">
                <a:solidFill>
                  <a:schemeClr val="tx1"/>
                </a:solidFill>
              </a:rPr>
              <a:t>ne státu </a:t>
            </a:r>
            <a:r>
              <a:rPr lang="cs-CZ" sz="2400" b="1" dirty="0" smtClean="0">
                <a:solidFill>
                  <a:schemeClr val="tx1"/>
                </a:solidFill>
              </a:rPr>
              <a:t>/pouze jejich uznání</a:t>
            </a:r>
            <a:r>
              <a:rPr lang="cs-CZ" sz="2400" b="1" dirty="0">
                <a:solidFill>
                  <a:schemeClr val="tx1"/>
                </a:solidFill>
              </a:rPr>
              <a:t>/</a:t>
            </a:r>
          </a:p>
          <a:p>
            <a:endParaRPr lang="cs-CZ" sz="2400" dirty="0">
              <a:solidFill>
                <a:schemeClr val="tx1"/>
              </a:solidFill>
            </a:endParaRPr>
          </a:p>
          <a:p>
            <a:endParaRPr lang="cs-CZ" dirty="0"/>
          </a:p>
        </p:txBody>
      </p:sp>
    </p:spTree>
    <p:extLst>
      <p:ext uri="{BB962C8B-B14F-4D97-AF65-F5344CB8AC3E}">
        <p14:creationId xmlns:p14="http://schemas.microsoft.com/office/powerpoint/2010/main" val="14461387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 xmlns:a16="http://schemas.microsoft.com/office/drawing/2014/main" id="{7D7EC0E5-E113-4A2F-B3B0-9B7CA3D42D2A}"/>
              </a:ext>
            </a:extLst>
          </p:cNvPr>
          <p:cNvSpPr>
            <a:spLocks noGrp="1"/>
          </p:cNvSpPr>
          <p:nvPr>
            <p:ph type="title"/>
          </p:nvPr>
        </p:nvSpPr>
        <p:spPr>
          <a:xfrm>
            <a:off x="2269929" y="510263"/>
            <a:ext cx="7729728" cy="1188720"/>
          </a:xfrm>
        </p:spPr>
        <p:txBody>
          <a:bodyPr/>
          <a:lstStyle/>
          <a:p>
            <a:r>
              <a:rPr lang="cs-CZ" b="1" dirty="0">
                <a:solidFill>
                  <a:srgbClr val="FFFF00"/>
                </a:solidFill>
              </a:rPr>
              <a:t>JE</a:t>
            </a:r>
          </a:p>
        </p:txBody>
      </p:sp>
      <p:sp>
        <p:nvSpPr>
          <p:cNvPr id="3" name="Symbol zastępczy zawartości 2">
            <a:extLst>
              <a:ext uri="{FF2B5EF4-FFF2-40B4-BE49-F238E27FC236}">
                <a16:creationId xmlns="" xmlns:a16="http://schemas.microsoft.com/office/drawing/2014/main" id="{B1789A01-AFD0-46CB-BF9F-2FDA5A5AED0B}"/>
              </a:ext>
            </a:extLst>
          </p:cNvPr>
          <p:cNvSpPr>
            <a:spLocks noGrp="1"/>
          </p:cNvSpPr>
          <p:nvPr>
            <p:ph idx="1"/>
          </p:nvPr>
        </p:nvSpPr>
        <p:spPr>
          <a:xfrm>
            <a:off x="2231136" y="2067098"/>
            <a:ext cx="7729728" cy="4239491"/>
          </a:xfrm>
        </p:spPr>
        <p:txBody>
          <a:bodyPr>
            <a:normAutofit/>
          </a:bodyPr>
          <a:lstStyle/>
          <a:p>
            <a:r>
              <a:rPr lang="cs-CZ" sz="2000" b="1" dirty="0">
                <a:solidFill>
                  <a:srgbClr val="FFFF00"/>
                </a:solidFill>
              </a:rPr>
              <a:t>Dodavatel zboží </a:t>
            </a:r>
            <a:r>
              <a:rPr lang="cs-CZ" sz="2000" b="1" dirty="0"/>
              <a:t>vystavuje daňový doklad s daní na výstupu</a:t>
            </a:r>
          </a:p>
          <a:p>
            <a:r>
              <a:rPr lang="cs-CZ" sz="2000" b="1" dirty="0"/>
              <a:t>Účtuje transakce a daň do daňových knih</a:t>
            </a:r>
          </a:p>
          <a:p>
            <a:r>
              <a:rPr lang="cs-CZ" sz="2000" b="1" dirty="0"/>
              <a:t>Částky vyplývající z knih přiznává v daňovém přiznání</a:t>
            </a:r>
          </a:p>
          <a:p>
            <a:r>
              <a:rPr lang="cs-CZ" sz="2000" b="1" dirty="0"/>
              <a:t>Zúčtovává s daňovým orgánem /DPH k úhradě nebo k vrácení/</a:t>
            </a:r>
          </a:p>
          <a:p>
            <a:r>
              <a:rPr lang="cs-CZ" sz="2000" b="1" dirty="0">
                <a:solidFill>
                  <a:srgbClr val="FFFF00"/>
                </a:solidFill>
              </a:rPr>
              <a:t>Nabyvatel zboží </a:t>
            </a:r>
            <a:r>
              <a:rPr lang="cs-CZ" sz="2000" b="1" dirty="0"/>
              <a:t>odpočítá daň vykázanou na faktuře</a:t>
            </a:r>
          </a:p>
          <a:p>
            <a:r>
              <a:rPr lang="cs-CZ" sz="2000" b="1" dirty="0"/>
              <a:t>Účtuje transakce a daň do knih</a:t>
            </a:r>
          </a:p>
          <a:p>
            <a:r>
              <a:rPr lang="cs-CZ" sz="2000" b="1" dirty="0"/>
              <a:t>Částky vyplývající z knih přiznává v daňovém přiznání</a:t>
            </a:r>
          </a:p>
          <a:p>
            <a:r>
              <a:rPr lang="cs-CZ" sz="2000" b="1" dirty="0"/>
              <a:t>Zúčtovává s daňovým orgánem /DPH k úhradě nebo k vrácení/</a:t>
            </a:r>
          </a:p>
          <a:p>
            <a:endParaRPr lang="cs-CZ" dirty="0"/>
          </a:p>
          <a:p>
            <a:endParaRPr lang="cs-CZ" dirty="0"/>
          </a:p>
        </p:txBody>
      </p:sp>
    </p:spTree>
    <p:extLst>
      <p:ext uri="{BB962C8B-B14F-4D97-AF65-F5344CB8AC3E}">
        <p14:creationId xmlns:p14="http://schemas.microsoft.com/office/powerpoint/2010/main" val="16674056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 xmlns:a16="http://schemas.microsoft.com/office/drawing/2014/main" id="{EB53C33D-5594-4F1E-A4A1-1CD848DD814D}"/>
              </a:ext>
            </a:extLst>
          </p:cNvPr>
          <p:cNvSpPr>
            <a:spLocks noGrp="1"/>
          </p:cNvSpPr>
          <p:nvPr>
            <p:ph type="title"/>
          </p:nvPr>
        </p:nvSpPr>
        <p:spPr/>
        <p:txBody>
          <a:bodyPr/>
          <a:lstStyle/>
          <a:p>
            <a:r>
              <a:rPr lang="cs-CZ" b="1" dirty="0">
                <a:solidFill>
                  <a:srgbClr val="FFFF00"/>
                </a:solidFill>
              </a:rPr>
              <a:t>Není</a:t>
            </a:r>
          </a:p>
        </p:txBody>
      </p:sp>
      <p:sp>
        <p:nvSpPr>
          <p:cNvPr id="3" name="Symbol zastępczy zawartości 2">
            <a:extLst>
              <a:ext uri="{FF2B5EF4-FFF2-40B4-BE49-F238E27FC236}">
                <a16:creationId xmlns="" xmlns:a16="http://schemas.microsoft.com/office/drawing/2014/main" id="{5AB570A5-F470-445C-97AC-5304392E12BC}"/>
              </a:ext>
            </a:extLst>
          </p:cNvPr>
          <p:cNvSpPr>
            <a:spLocks noGrp="1"/>
          </p:cNvSpPr>
          <p:nvPr>
            <p:ph idx="1"/>
          </p:nvPr>
        </p:nvSpPr>
        <p:spPr/>
        <p:txBody>
          <a:bodyPr>
            <a:normAutofit/>
          </a:bodyPr>
          <a:lstStyle/>
          <a:p>
            <a:r>
              <a:rPr lang="cs-CZ" sz="2400" dirty="0"/>
              <a:t>Tehdy, když není zboží /chybí materiální podmínka/</a:t>
            </a:r>
          </a:p>
          <a:p>
            <a:r>
              <a:rPr lang="cs-CZ" sz="2400" dirty="0"/>
              <a:t>Vystavená faktura je klamavou fakturou</a:t>
            </a:r>
          </a:p>
          <a:p>
            <a:r>
              <a:rPr lang="cs-CZ" sz="2400" dirty="0"/>
              <a:t>Daň vykázaná na takové </a:t>
            </a:r>
            <a:r>
              <a:rPr lang="cs-CZ" sz="2400" dirty="0" smtClean="0"/>
              <a:t>faktuře - není </a:t>
            </a:r>
            <a:r>
              <a:rPr lang="cs-CZ" sz="2400" dirty="0"/>
              <a:t>daní na výstupu – čl. 108 z. o DPH / čl. 203 s. o DPH/</a:t>
            </a:r>
          </a:p>
          <a:p>
            <a:r>
              <a:rPr lang="cs-CZ" sz="2400" dirty="0"/>
              <a:t>Žádné právo na </a:t>
            </a:r>
            <a:r>
              <a:rPr lang="cs-CZ" sz="2400" dirty="0" smtClean="0"/>
              <a:t>odpočet - nejedná </a:t>
            </a:r>
            <a:r>
              <a:rPr lang="cs-CZ" sz="2400" dirty="0"/>
              <a:t>se o daň na výstupu </a:t>
            </a:r>
            <a:r>
              <a:rPr lang="cs-CZ" sz="2400" dirty="0" smtClean="0"/>
              <a:t>/bez nutnosti posuzovat dobrou víru/</a:t>
            </a:r>
            <a:endParaRPr lang="cs-CZ" sz="2400" dirty="0"/>
          </a:p>
        </p:txBody>
      </p:sp>
    </p:spTree>
    <p:extLst>
      <p:ext uri="{BB962C8B-B14F-4D97-AF65-F5344CB8AC3E}">
        <p14:creationId xmlns:p14="http://schemas.microsoft.com/office/powerpoint/2010/main" val="18806432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 xmlns:a16="http://schemas.microsoft.com/office/drawing/2014/main" id="{1F27C2B0-D4A8-439C-9355-7B92ED3A9B45}"/>
              </a:ext>
            </a:extLst>
          </p:cNvPr>
          <p:cNvSpPr>
            <a:spLocks noGrp="1"/>
          </p:cNvSpPr>
          <p:nvPr>
            <p:ph type="title"/>
          </p:nvPr>
        </p:nvSpPr>
        <p:spPr/>
        <p:txBody>
          <a:bodyPr/>
          <a:lstStyle/>
          <a:p>
            <a:r>
              <a:rPr lang="cs-CZ" b="1" dirty="0">
                <a:solidFill>
                  <a:srgbClr val="FFFF00"/>
                </a:solidFill>
              </a:rPr>
              <a:t>Není fiktivní </a:t>
            </a:r>
            <a:r>
              <a:rPr lang="cs-CZ" b="1" dirty="0" err="1">
                <a:solidFill>
                  <a:srgbClr val="FFFF00"/>
                </a:solidFill>
              </a:rPr>
              <a:t>transakcÍ</a:t>
            </a:r>
            <a:endParaRPr lang="cs-CZ" b="1" dirty="0">
              <a:solidFill>
                <a:srgbClr val="FFFF00"/>
              </a:solidFill>
            </a:endParaRPr>
          </a:p>
        </p:txBody>
      </p:sp>
      <p:sp>
        <p:nvSpPr>
          <p:cNvPr id="3" name="Symbol zastępczy zawartości 2">
            <a:extLst>
              <a:ext uri="{FF2B5EF4-FFF2-40B4-BE49-F238E27FC236}">
                <a16:creationId xmlns="" xmlns:a16="http://schemas.microsoft.com/office/drawing/2014/main" id="{F234A1ED-2F72-4E87-9C3D-54E0D1E02286}"/>
              </a:ext>
            </a:extLst>
          </p:cNvPr>
          <p:cNvSpPr>
            <a:spLocks noGrp="1"/>
          </p:cNvSpPr>
          <p:nvPr>
            <p:ph idx="1"/>
          </p:nvPr>
        </p:nvSpPr>
        <p:spPr/>
        <p:txBody>
          <a:bodyPr>
            <a:normAutofit/>
          </a:bodyPr>
          <a:lstStyle/>
          <a:p>
            <a:r>
              <a:rPr lang="cs-CZ" sz="2800" dirty="0"/>
              <a:t>účast </a:t>
            </a:r>
            <a:r>
              <a:rPr lang="cs-CZ" sz="2800" dirty="0" smtClean="0"/>
              <a:t>poplatníka v karuselovém podvodu</a:t>
            </a:r>
            <a:endParaRPr lang="cs-CZ" sz="2800" dirty="0"/>
          </a:p>
          <a:p>
            <a:r>
              <a:rPr lang="cs-CZ" sz="2800" dirty="0"/>
              <a:t>účast </a:t>
            </a:r>
            <a:r>
              <a:rPr lang="cs-CZ" sz="2800" dirty="0" smtClean="0"/>
              <a:t>poplatníka ve </a:t>
            </a:r>
            <a:r>
              <a:rPr lang="cs-CZ" sz="2800" dirty="0"/>
              <a:t>zneužití</a:t>
            </a:r>
          </a:p>
          <a:p>
            <a:pPr algn="just"/>
            <a:r>
              <a:rPr lang="cs-CZ" sz="2800" dirty="0"/>
              <a:t>žádná shoda subjektu, který je uveden na faktuře s tím, kterým provedl dodávku /nevěrohodnost faktury/ </a:t>
            </a:r>
          </a:p>
        </p:txBody>
      </p:sp>
    </p:spTree>
    <p:extLst>
      <p:ext uri="{BB962C8B-B14F-4D97-AF65-F5344CB8AC3E}">
        <p14:creationId xmlns:p14="http://schemas.microsoft.com/office/powerpoint/2010/main" val="38982325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 xmlns:a16="http://schemas.microsoft.com/office/drawing/2014/main" id="{B7C9C160-B86B-453F-8E07-D5CCEC77AFBB}"/>
              </a:ext>
            </a:extLst>
          </p:cNvPr>
          <p:cNvSpPr>
            <a:spLocks noGrp="1"/>
          </p:cNvSpPr>
          <p:nvPr>
            <p:ph type="title"/>
          </p:nvPr>
        </p:nvSpPr>
        <p:spPr/>
        <p:txBody>
          <a:bodyPr/>
          <a:lstStyle/>
          <a:p>
            <a:r>
              <a:rPr lang="cs-CZ" b="1" dirty="0">
                <a:solidFill>
                  <a:srgbClr val="FFFF00"/>
                </a:solidFill>
              </a:rPr>
              <a:t>Fiktivnost transakce nelze </a:t>
            </a:r>
            <a:r>
              <a:rPr lang="cs-CZ" b="1" dirty="0" smtClean="0">
                <a:solidFill>
                  <a:srgbClr val="FFFF00"/>
                </a:solidFill>
              </a:rPr>
              <a:t>dovodit</a:t>
            </a:r>
            <a:endParaRPr lang="cs-CZ" b="1" dirty="0">
              <a:solidFill>
                <a:srgbClr val="FFFF00"/>
              </a:solidFill>
            </a:endParaRPr>
          </a:p>
        </p:txBody>
      </p:sp>
      <p:sp>
        <p:nvSpPr>
          <p:cNvPr id="3" name="Symbol zastępczy zawartości 2">
            <a:extLst>
              <a:ext uri="{FF2B5EF4-FFF2-40B4-BE49-F238E27FC236}">
                <a16:creationId xmlns="" xmlns:a16="http://schemas.microsoft.com/office/drawing/2014/main" id="{EACAEB6F-BB92-49EB-9728-CE86E97226C5}"/>
              </a:ext>
            </a:extLst>
          </p:cNvPr>
          <p:cNvSpPr>
            <a:spLocks noGrp="1"/>
          </p:cNvSpPr>
          <p:nvPr>
            <p:ph idx="1"/>
          </p:nvPr>
        </p:nvSpPr>
        <p:spPr>
          <a:xfrm>
            <a:off x="2219338" y="2502359"/>
            <a:ext cx="7729728" cy="3101983"/>
          </a:xfrm>
        </p:spPr>
        <p:txBody>
          <a:bodyPr>
            <a:noAutofit/>
          </a:bodyPr>
          <a:lstStyle/>
          <a:p>
            <a:pPr algn="l"/>
            <a:r>
              <a:rPr lang="cs-CZ" sz="2000" dirty="0">
                <a:solidFill>
                  <a:schemeClr val="tx1"/>
                </a:solidFill>
              </a:rPr>
              <a:t>Ze samotné skutečnosti, že nebyla předložena dokumentace dodavatelem zboží</a:t>
            </a:r>
          </a:p>
          <a:p>
            <a:pPr algn="l"/>
            <a:r>
              <a:rPr lang="cs-CZ" sz="2000" dirty="0">
                <a:solidFill>
                  <a:schemeClr val="tx1"/>
                </a:solidFill>
              </a:rPr>
              <a:t>Ze samotné skutečnosti zmizení dodavatele zboží</a:t>
            </a:r>
          </a:p>
          <a:p>
            <a:pPr algn="l"/>
            <a:r>
              <a:rPr lang="cs-CZ" sz="2000" dirty="0">
                <a:solidFill>
                  <a:schemeClr val="tx1"/>
                </a:solidFill>
              </a:rPr>
              <a:t>Z nevykázání transakce v daňovém přiznání dodavatele zboží</a:t>
            </a:r>
          </a:p>
          <a:p>
            <a:pPr algn="l"/>
            <a:r>
              <a:rPr lang="cs-CZ" sz="2000" dirty="0">
                <a:solidFill>
                  <a:schemeClr val="tx1"/>
                </a:solidFill>
              </a:rPr>
              <a:t>Z chybějící úhrady daně dodavatelem zboží</a:t>
            </a:r>
          </a:p>
          <a:p>
            <a:pPr algn="l"/>
            <a:r>
              <a:rPr lang="cs-CZ" sz="2000" dirty="0">
                <a:solidFill>
                  <a:schemeClr val="tx1"/>
                </a:solidFill>
              </a:rPr>
              <a:t>Z nesplnění povinností nabyvatelem /ve výše uvedených transakcích/ </a:t>
            </a:r>
          </a:p>
          <a:p>
            <a:r>
              <a:rPr lang="cs-CZ" sz="2000" dirty="0">
                <a:solidFill>
                  <a:srgbClr val="FFFF00"/>
                </a:solidFill>
              </a:rPr>
              <a:t>Pokud z </a:t>
            </a:r>
            <a:r>
              <a:rPr lang="cs-CZ" sz="2000" dirty="0" smtClean="0">
                <a:solidFill>
                  <a:srgbClr val="FFFF00"/>
                </a:solidFill>
              </a:rPr>
              <a:t>důkazních materiálů </a:t>
            </a:r>
            <a:r>
              <a:rPr lang="cs-CZ" sz="2000" dirty="0">
                <a:solidFill>
                  <a:srgbClr val="FFFF00"/>
                </a:solidFill>
              </a:rPr>
              <a:t>vyplývá, že takové zboží bylo kupujícím evidentně zakoupeno.</a:t>
            </a:r>
          </a:p>
        </p:txBody>
      </p:sp>
    </p:spTree>
    <p:extLst>
      <p:ext uri="{BB962C8B-B14F-4D97-AF65-F5344CB8AC3E}">
        <p14:creationId xmlns:p14="http://schemas.microsoft.com/office/powerpoint/2010/main" val="21108395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 xmlns:a16="http://schemas.microsoft.com/office/drawing/2014/main" id="{462024F5-DE3C-4953-828A-362F4964F0CD}"/>
              </a:ext>
            </a:extLst>
          </p:cNvPr>
          <p:cNvSpPr>
            <a:spLocks noGrp="1"/>
          </p:cNvSpPr>
          <p:nvPr>
            <p:ph type="title"/>
          </p:nvPr>
        </p:nvSpPr>
        <p:spPr/>
        <p:txBody>
          <a:bodyPr/>
          <a:lstStyle/>
          <a:p>
            <a:r>
              <a:rPr lang="cs-CZ" b="1" dirty="0">
                <a:solidFill>
                  <a:srgbClr val="FFFF00"/>
                </a:solidFill>
              </a:rPr>
              <a:t>Zdánlivá, neplatná transakce </a:t>
            </a:r>
          </a:p>
        </p:txBody>
      </p:sp>
      <p:sp>
        <p:nvSpPr>
          <p:cNvPr id="3" name="Symbol zastępczy zawartości 2">
            <a:extLst>
              <a:ext uri="{FF2B5EF4-FFF2-40B4-BE49-F238E27FC236}">
                <a16:creationId xmlns="" xmlns:a16="http://schemas.microsoft.com/office/drawing/2014/main" id="{CED86E06-71AF-4412-8127-43CFF3540368}"/>
              </a:ext>
            </a:extLst>
          </p:cNvPr>
          <p:cNvSpPr>
            <a:spLocks noGrp="1"/>
          </p:cNvSpPr>
          <p:nvPr>
            <p:ph idx="1"/>
          </p:nvPr>
        </p:nvSpPr>
        <p:spPr/>
        <p:txBody>
          <a:bodyPr>
            <a:normAutofit fontScale="92500" lnSpcReduction="20000"/>
          </a:bodyPr>
          <a:lstStyle/>
          <a:p>
            <a:r>
              <a:rPr lang="cs-CZ" dirty="0" smtClean="0"/>
              <a:t>Pojem </a:t>
            </a:r>
            <a:r>
              <a:rPr lang="cs-CZ" dirty="0"/>
              <a:t>občanského </a:t>
            </a:r>
            <a:r>
              <a:rPr lang="cs-CZ" dirty="0" smtClean="0"/>
              <a:t>zákoníku - čl</a:t>
            </a:r>
            <a:r>
              <a:rPr lang="cs-CZ" dirty="0"/>
              <a:t>. 85 </a:t>
            </a:r>
            <a:r>
              <a:rPr lang="cs-CZ" dirty="0" err="1"/>
              <a:t>o.z</a:t>
            </a:r>
            <a:r>
              <a:rPr lang="cs-CZ" dirty="0"/>
              <a:t>. </a:t>
            </a:r>
          </a:p>
          <a:p>
            <a:r>
              <a:rPr lang="cs-CZ" dirty="0"/>
              <a:t>Předstírání se týká občanskoprávní činnosti, za jednou činností skrýváme druhou.</a:t>
            </a:r>
          </a:p>
          <a:p>
            <a:r>
              <a:rPr lang="cs-CZ" dirty="0"/>
              <a:t>Nelze poukazovat na předstírání podnikatelské činnosti, byť jen z toho důvodu, že někdo jiný má vliv na rozhodnutí správních orgánů.</a:t>
            </a:r>
          </a:p>
          <a:p>
            <a:r>
              <a:rPr lang="cs-CZ" dirty="0" smtClean="0"/>
              <a:t>Pojem </a:t>
            </a:r>
            <a:r>
              <a:rPr lang="cs-CZ" dirty="0"/>
              <a:t>občanského </a:t>
            </a:r>
            <a:r>
              <a:rPr lang="cs-CZ" dirty="0" smtClean="0"/>
              <a:t>zákoníku - čl</a:t>
            </a:r>
            <a:r>
              <a:rPr lang="cs-CZ" dirty="0"/>
              <a:t>. 58 </a:t>
            </a:r>
            <a:r>
              <a:rPr lang="cs-CZ" dirty="0" err="1"/>
              <a:t>o.z</a:t>
            </a:r>
            <a:r>
              <a:rPr lang="cs-CZ" dirty="0"/>
              <a:t>. </a:t>
            </a:r>
          </a:p>
          <a:p>
            <a:r>
              <a:rPr lang="cs-CZ" dirty="0"/>
              <a:t>Předpis čl. 88 odst. 3a bod 4 písm. c) zákona o </a:t>
            </a:r>
            <a:r>
              <a:rPr lang="cs-CZ" dirty="0" smtClean="0"/>
              <a:t>DPH - netvoří </a:t>
            </a:r>
            <a:r>
              <a:rPr lang="cs-CZ" dirty="0"/>
              <a:t>základ pro snížení daně na výstupu a vrácení daňového rozdílu nebo vrácení daně na vstupu z faktury a celních dokumentů v případě že: vystavené faktury, opravné faktury a celní dokumenty: potvrzují činnosti, na které jsou aplikovány předpisy čl. 58 a 83 </a:t>
            </a:r>
            <a:r>
              <a:rPr lang="cs-CZ" dirty="0" smtClean="0"/>
              <a:t>občanského </a:t>
            </a:r>
            <a:r>
              <a:rPr lang="cs-CZ" dirty="0" smtClean="0"/>
              <a:t>zákoníku - v </a:t>
            </a:r>
            <a:r>
              <a:rPr lang="cs-CZ" dirty="0"/>
              <a:t>části týkající se těchto činností. </a:t>
            </a:r>
          </a:p>
          <a:p>
            <a:endParaRPr lang="cs-CZ" dirty="0"/>
          </a:p>
          <a:p>
            <a:endParaRPr lang="cs-CZ" dirty="0"/>
          </a:p>
        </p:txBody>
      </p:sp>
    </p:spTree>
    <p:extLst>
      <p:ext uri="{BB962C8B-B14F-4D97-AF65-F5344CB8AC3E}">
        <p14:creationId xmlns:p14="http://schemas.microsoft.com/office/powerpoint/2010/main" val="8846438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12717" y="1403556"/>
            <a:ext cx="3073563" cy="30735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pole tekstowe 2"/>
          <p:cNvSpPr txBox="1"/>
          <p:nvPr/>
        </p:nvSpPr>
        <p:spPr>
          <a:xfrm>
            <a:off x="643030" y="2135566"/>
            <a:ext cx="3457021" cy="707886"/>
          </a:xfrm>
          <a:prstGeom prst="rect">
            <a:avLst/>
          </a:prstGeom>
          <a:noFill/>
        </p:spPr>
        <p:txBody>
          <a:bodyPr wrap="square" rtlCol="0">
            <a:spAutoFit/>
          </a:bodyPr>
          <a:lstStyle/>
          <a:p>
            <a:r>
              <a:rPr lang="cs-CZ" sz="4000" b="1" dirty="0">
                <a:solidFill>
                  <a:schemeClr val="bg1"/>
                </a:solidFill>
              </a:rPr>
              <a:t>PODVOD</a:t>
            </a:r>
          </a:p>
        </p:txBody>
      </p:sp>
      <p:sp>
        <p:nvSpPr>
          <p:cNvPr id="6" name="pole tekstowe 5"/>
          <p:cNvSpPr txBox="1"/>
          <p:nvPr/>
        </p:nvSpPr>
        <p:spPr>
          <a:xfrm>
            <a:off x="8093914" y="2250130"/>
            <a:ext cx="3466013" cy="707886"/>
          </a:xfrm>
          <a:prstGeom prst="rect">
            <a:avLst/>
          </a:prstGeom>
          <a:noFill/>
        </p:spPr>
        <p:txBody>
          <a:bodyPr wrap="none" rtlCol="0">
            <a:spAutoFit/>
          </a:bodyPr>
          <a:lstStyle/>
          <a:p>
            <a:r>
              <a:rPr lang="cs-CZ" sz="4000" b="1" dirty="0">
                <a:solidFill>
                  <a:schemeClr val="bg1"/>
                </a:solidFill>
              </a:rPr>
              <a:t>ZNEUŽITÍ</a:t>
            </a:r>
          </a:p>
        </p:txBody>
      </p:sp>
    </p:spTree>
    <p:extLst>
      <p:ext uri="{BB962C8B-B14F-4D97-AF65-F5344CB8AC3E}">
        <p14:creationId xmlns:p14="http://schemas.microsoft.com/office/powerpoint/2010/main" val="38249229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1799303" y="1209368"/>
            <a:ext cx="8412480" cy="4530659"/>
          </a:xfrm>
        </p:spPr>
        <p:txBody>
          <a:bodyPr>
            <a:normAutofit/>
          </a:bodyPr>
          <a:lstStyle/>
          <a:p>
            <a:pPr algn="just"/>
            <a:r>
              <a:rPr lang="cs-CZ" sz="2800" dirty="0"/>
              <a:t>Předpis č. 395 odst. 1 první věta směrnice 112 uvádí, že Rada může na návrh Komise jednomyslně povolit kterémukoliv členskému státu, aby zavedl zvláštní opatření odchylující se od této směrnice, jejichž cílem je zjednodušit postup výběru DPH nebo zabránit určitým druhům </a:t>
            </a:r>
            <a:r>
              <a:rPr lang="cs-CZ" sz="2800" dirty="0">
                <a:solidFill>
                  <a:srgbClr val="FFFF00"/>
                </a:solidFill>
              </a:rPr>
              <a:t>daňových úniků </a:t>
            </a:r>
            <a:r>
              <a:rPr lang="cs-CZ" sz="2800" dirty="0"/>
              <a:t>nebo </a:t>
            </a:r>
            <a:r>
              <a:rPr lang="cs-CZ" sz="2800" b="1" dirty="0">
                <a:solidFill>
                  <a:srgbClr val="FFFF00"/>
                </a:solidFill>
              </a:rPr>
              <a:t>vyhýbání se daňovým povinnostem.</a:t>
            </a:r>
          </a:p>
        </p:txBody>
      </p:sp>
    </p:spTree>
    <p:extLst>
      <p:ext uri="{BB962C8B-B14F-4D97-AF65-F5344CB8AC3E}">
        <p14:creationId xmlns:p14="http://schemas.microsoft.com/office/powerpoint/2010/main" val="11245092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cs-CZ" b="1" dirty="0" smtClean="0">
                <a:solidFill>
                  <a:srgbClr val="FFFF00"/>
                </a:solidFill>
              </a:rPr>
              <a:t>Rozsudek SDEU </a:t>
            </a:r>
            <a:r>
              <a:rPr lang="cs-CZ" b="1" dirty="0">
                <a:solidFill>
                  <a:srgbClr val="FFFF00"/>
                </a:solidFill>
              </a:rPr>
              <a:t>Direct Cosmetics a jiných</a:t>
            </a:r>
          </a:p>
        </p:txBody>
      </p:sp>
      <p:sp>
        <p:nvSpPr>
          <p:cNvPr id="3" name="Symbol zastępczy zawartości 2"/>
          <p:cNvSpPr>
            <a:spLocks noGrp="1"/>
          </p:cNvSpPr>
          <p:nvPr>
            <p:ph idx="1"/>
          </p:nvPr>
        </p:nvSpPr>
        <p:spPr>
          <a:xfrm>
            <a:off x="1309656" y="2638044"/>
            <a:ext cx="10282575" cy="3491386"/>
          </a:xfrm>
        </p:spPr>
        <p:txBody>
          <a:bodyPr>
            <a:normAutofit/>
          </a:bodyPr>
          <a:lstStyle/>
          <a:p>
            <a:r>
              <a:rPr lang="cs-CZ" dirty="0"/>
              <a:t>Čl. </a:t>
            </a:r>
            <a:r>
              <a:rPr lang="cs-CZ" sz="2000" dirty="0"/>
              <a:t>27 odst. 1 Šesté směrnice </a:t>
            </a:r>
            <a:r>
              <a:rPr lang="cs-CZ" sz="2000" dirty="0" smtClean="0"/>
              <a:t>(nyní </a:t>
            </a:r>
            <a:r>
              <a:rPr lang="cs-CZ" sz="2000" dirty="0"/>
              <a:t>čl. 395 směrnice 112), ve všech jazykových verzích, rozlišuje mezi </a:t>
            </a:r>
            <a:r>
              <a:rPr lang="cs-CZ" sz="2000" b="1" dirty="0" smtClean="0">
                <a:solidFill>
                  <a:srgbClr val="FFFF00"/>
                </a:solidFill>
              </a:rPr>
              <a:t>vyhýbáním </a:t>
            </a:r>
            <a:r>
              <a:rPr lang="cs-CZ" sz="2000" b="1" dirty="0">
                <a:solidFill>
                  <a:srgbClr val="FFFF00"/>
                </a:solidFill>
              </a:rPr>
              <a:t>se daňovým </a:t>
            </a:r>
            <a:r>
              <a:rPr lang="cs-CZ" sz="2000" b="1" dirty="0" smtClean="0">
                <a:solidFill>
                  <a:srgbClr val="FFFF00"/>
                </a:solidFill>
              </a:rPr>
              <a:t>povinnostem </a:t>
            </a:r>
            <a:r>
              <a:rPr lang="cs-CZ" sz="2000" dirty="0" smtClean="0"/>
              <a:t>(</a:t>
            </a:r>
            <a:r>
              <a:rPr lang="cs-CZ" sz="2000" dirty="0"/>
              <a:t>évasion</a:t>
            </a:r>
            <a:r>
              <a:rPr lang="cs-CZ" dirty="0"/>
              <a:t> </a:t>
            </a:r>
            <a:r>
              <a:rPr lang="cs-CZ" sz="2000" dirty="0"/>
              <a:t>fiscale – fr; tax</a:t>
            </a:r>
            <a:r>
              <a:rPr lang="cs-CZ" dirty="0"/>
              <a:t> </a:t>
            </a:r>
            <a:r>
              <a:rPr lang="cs-CZ" sz="2000" dirty="0"/>
              <a:t>avoidance –ang.) , což odpovídá dle jeho názoru čistě objektivnímu jevu, a </a:t>
            </a:r>
            <a:r>
              <a:rPr lang="cs-CZ" sz="2000" b="1" dirty="0">
                <a:solidFill>
                  <a:srgbClr val="FFFF00"/>
                </a:solidFill>
              </a:rPr>
              <a:t>daňovým podvodem </a:t>
            </a:r>
            <a:r>
              <a:rPr lang="cs-CZ" sz="2000" dirty="0"/>
              <a:t>(fraude</a:t>
            </a:r>
            <a:r>
              <a:rPr lang="cs-CZ" dirty="0"/>
              <a:t> </a:t>
            </a:r>
            <a:r>
              <a:rPr lang="cs-CZ" sz="2000" dirty="0"/>
              <a:t>fiscale – fr.; tax</a:t>
            </a:r>
            <a:r>
              <a:rPr lang="cs-CZ" dirty="0"/>
              <a:t> </a:t>
            </a:r>
            <a:r>
              <a:rPr lang="cs-CZ" sz="2000" dirty="0"/>
              <a:t>evasion – ang.), který v sobě obsahuje prvek úmyslu [činnosti].</a:t>
            </a:r>
          </a:p>
          <a:p>
            <a:r>
              <a:rPr lang="cs-CZ" sz="2000" dirty="0"/>
              <a:t>Pojem </a:t>
            </a:r>
            <a:r>
              <a:rPr lang="cs-CZ" sz="2000" b="1" dirty="0">
                <a:solidFill>
                  <a:srgbClr val="FFFF00"/>
                </a:solidFill>
              </a:rPr>
              <a:t>vyhýbání se daňovým povinnostem </a:t>
            </a:r>
            <a:r>
              <a:rPr lang="cs-CZ" sz="2000" dirty="0"/>
              <a:t>byl uznán </a:t>
            </a:r>
            <a:r>
              <a:rPr lang="cs-CZ" sz="2000" dirty="0" err="1" smtClean="0"/>
              <a:t>SDEU</a:t>
            </a:r>
            <a:r>
              <a:rPr lang="cs-CZ" sz="2000" dirty="0" smtClean="0"/>
              <a:t> za </a:t>
            </a:r>
            <a:r>
              <a:rPr lang="cs-CZ" sz="2000" dirty="0"/>
              <a:t>pojem práva ES [EU] nepodléhající svobodě </a:t>
            </a:r>
            <a:r>
              <a:rPr lang="cs-CZ" sz="2000" dirty="0" smtClean="0"/>
              <a:t>členských </a:t>
            </a:r>
            <a:r>
              <a:rPr lang="cs-CZ" sz="2000" dirty="0"/>
              <a:t>států.</a:t>
            </a:r>
          </a:p>
          <a:p>
            <a:r>
              <a:rPr lang="cs-CZ" sz="2000" dirty="0"/>
              <a:t>Jak si lze všimnout, ona diferenciace nachází potvrzení v genezi předpisu čl. 27 šesté směrnice (nyní čl. 395 směrnice 112), neboť podle </a:t>
            </a:r>
            <a:r>
              <a:rPr lang="cs-CZ" sz="2000" dirty="0" err="1" smtClean="0"/>
              <a:t>SDEU</a:t>
            </a:r>
            <a:r>
              <a:rPr lang="cs-CZ" sz="2000" dirty="0" smtClean="0"/>
              <a:t> se </a:t>
            </a:r>
            <a:r>
              <a:rPr lang="cs-CZ" sz="2000" dirty="0"/>
              <a:t>druhá směrnice DPH odvolává jen na podvody, oproti tomu šestá směrnice se týká rovněž pojmu vyhýbání se daňovým povinnostem.</a:t>
            </a:r>
          </a:p>
          <a:p>
            <a:endParaRPr lang="cs-CZ" dirty="0"/>
          </a:p>
          <a:p>
            <a:endParaRPr lang="cs-CZ" dirty="0"/>
          </a:p>
        </p:txBody>
      </p:sp>
    </p:spTree>
    <p:extLst>
      <p:ext uri="{BB962C8B-B14F-4D97-AF65-F5344CB8AC3E}">
        <p14:creationId xmlns:p14="http://schemas.microsoft.com/office/powerpoint/2010/main" val="16213457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cs-CZ" b="1" dirty="0" smtClean="0">
                <a:solidFill>
                  <a:srgbClr val="FFFF00"/>
                </a:solidFill>
              </a:rPr>
              <a:t>Rozsudek SDEU </a:t>
            </a:r>
            <a:r>
              <a:rPr lang="cs-CZ" b="1" dirty="0">
                <a:solidFill>
                  <a:srgbClr val="FFFF00"/>
                </a:solidFill>
              </a:rPr>
              <a:t>Direct Cosmetics a jiných</a:t>
            </a:r>
          </a:p>
        </p:txBody>
      </p:sp>
      <p:sp>
        <p:nvSpPr>
          <p:cNvPr id="3" name="Symbol zastępczy zawartości 2"/>
          <p:cNvSpPr>
            <a:spLocks noGrp="1"/>
          </p:cNvSpPr>
          <p:nvPr>
            <p:ph idx="1"/>
          </p:nvPr>
        </p:nvSpPr>
        <p:spPr>
          <a:xfrm>
            <a:off x="1386347" y="2638044"/>
            <a:ext cx="9627747" cy="3101983"/>
          </a:xfrm>
        </p:spPr>
        <p:txBody>
          <a:bodyPr>
            <a:normAutofit/>
          </a:bodyPr>
          <a:lstStyle/>
          <a:p>
            <a:pPr algn="just"/>
            <a:r>
              <a:rPr lang="cs-CZ" sz="2000" dirty="0"/>
              <a:t>Podle </a:t>
            </a:r>
            <a:r>
              <a:rPr lang="cs-CZ" sz="2000" dirty="0" err="1" smtClean="0"/>
              <a:t>SDEU</a:t>
            </a:r>
            <a:r>
              <a:rPr lang="cs-CZ" sz="2000" dirty="0" smtClean="0"/>
              <a:t> to </a:t>
            </a:r>
            <a:r>
              <a:rPr lang="cs-CZ" sz="2000" dirty="0"/>
              <a:t>znamená, že zákonodárce [EU] chtěl zavést nový prvek, co se týká dříve existujícího pojmu daňového podvodu. Tento prvek spočívá v objektivním charakteru tkvícím v pojmu vyhýbání se daňovým povinnostem, úmysl plátce tvořící důležitý prvek pojmu podvod není vyžadován jako podmínka pro vyhýbání se daňovým povinnostem.</a:t>
            </a:r>
          </a:p>
          <a:p>
            <a:pPr algn="just"/>
            <a:r>
              <a:rPr lang="cs-CZ" sz="2000" dirty="0"/>
              <a:t>Výše uvedená interpretace je shodná se systémem DPH a jeho hlavní </a:t>
            </a:r>
            <a:r>
              <a:rPr lang="cs-CZ" sz="2000" dirty="0" smtClean="0"/>
              <a:t>zásadou - zásadou </a:t>
            </a:r>
            <a:r>
              <a:rPr lang="cs-CZ" sz="2000" dirty="0"/>
              <a:t>neutrality.</a:t>
            </a:r>
          </a:p>
          <a:p>
            <a:pPr algn="just"/>
            <a:r>
              <a:rPr lang="cs-CZ" sz="2000" dirty="0"/>
              <a:t>Společný systém DPH zohledňuje především objektivní dopady, bez ohledu na úmysl plátce.</a:t>
            </a:r>
          </a:p>
        </p:txBody>
      </p:sp>
    </p:spTree>
    <p:extLst>
      <p:ext uri="{BB962C8B-B14F-4D97-AF65-F5344CB8AC3E}">
        <p14:creationId xmlns:p14="http://schemas.microsoft.com/office/powerpoint/2010/main" val="26734636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1504335" y="713823"/>
            <a:ext cx="9551056" cy="4713583"/>
          </a:xfrm>
        </p:spPr>
        <p:txBody>
          <a:bodyPr/>
          <a:lstStyle/>
          <a:p>
            <a:r>
              <a:rPr lang="cs-CZ" sz="2800" dirty="0"/>
              <a:t>Z judikatury </a:t>
            </a:r>
            <a:r>
              <a:rPr lang="cs-CZ" sz="2800" dirty="0" err="1" smtClean="0"/>
              <a:t>SDEU</a:t>
            </a:r>
            <a:r>
              <a:rPr lang="cs-CZ" sz="2800" dirty="0" smtClean="0"/>
              <a:t> </a:t>
            </a:r>
            <a:r>
              <a:rPr lang="cs-CZ" sz="2800" dirty="0"/>
              <a:t>přímo vyplývá, že je třeba prozkoumat otázku daňového podvodu a zneužití práva zvlášť. </a:t>
            </a:r>
          </a:p>
          <a:p>
            <a:r>
              <a:rPr lang="cs-CZ" sz="2800" dirty="0"/>
              <a:t>Jsou to obvykle dvě samostatné právní instituce, jejichž oblasti se nepřekrývají.</a:t>
            </a:r>
          </a:p>
          <a:p>
            <a:r>
              <a:rPr lang="cs-CZ" sz="2800" dirty="0"/>
              <a:t>Stanovení, s čím máme v konkrétní záležitosti do činění, je vždy úlohou daňových orgánů a státních soudů </a:t>
            </a:r>
            <a:r>
              <a:rPr lang="cs-CZ" sz="2800" dirty="0" smtClean="0"/>
              <a:t>/rozsudek </a:t>
            </a:r>
            <a:r>
              <a:rPr lang="cs-CZ" sz="2800" dirty="0" err="1" smtClean="0"/>
              <a:t>SDEU</a:t>
            </a:r>
            <a:r>
              <a:rPr lang="cs-CZ" sz="2800" dirty="0" smtClean="0"/>
              <a:t> </a:t>
            </a:r>
            <a:r>
              <a:rPr lang="cs-CZ" sz="2800" dirty="0"/>
              <a:t>Edward Cussens/</a:t>
            </a:r>
          </a:p>
          <a:p>
            <a:endParaRPr lang="cs-CZ" dirty="0"/>
          </a:p>
          <a:p>
            <a:endParaRPr lang="cs-CZ" dirty="0"/>
          </a:p>
        </p:txBody>
      </p:sp>
    </p:spTree>
    <p:extLst>
      <p:ext uri="{BB962C8B-B14F-4D97-AF65-F5344CB8AC3E}">
        <p14:creationId xmlns:p14="http://schemas.microsoft.com/office/powerpoint/2010/main" val="4442798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 xmlns:a16="http://schemas.microsoft.com/office/drawing/2014/main" id="{AFD84917-C04E-4AB0-9C57-116664D34BF8}"/>
              </a:ext>
            </a:extLst>
          </p:cNvPr>
          <p:cNvSpPr>
            <a:spLocks noGrp="1"/>
          </p:cNvSpPr>
          <p:nvPr>
            <p:ph type="title"/>
          </p:nvPr>
        </p:nvSpPr>
        <p:spPr>
          <a:xfrm>
            <a:off x="2248835" y="699221"/>
            <a:ext cx="7729728" cy="1188720"/>
          </a:xfrm>
        </p:spPr>
        <p:txBody>
          <a:bodyPr/>
          <a:lstStyle/>
          <a:p>
            <a:r>
              <a:rPr lang="cs-CZ" b="1" dirty="0">
                <a:solidFill>
                  <a:srgbClr val="FFFF00"/>
                </a:solidFill>
              </a:rPr>
              <a:t>Podvod</a:t>
            </a:r>
          </a:p>
        </p:txBody>
      </p:sp>
      <p:sp>
        <p:nvSpPr>
          <p:cNvPr id="3" name="Symbol zastępczy zawartości 2">
            <a:extLst>
              <a:ext uri="{FF2B5EF4-FFF2-40B4-BE49-F238E27FC236}">
                <a16:creationId xmlns="" xmlns:a16="http://schemas.microsoft.com/office/drawing/2014/main" id="{DBFB8264-244E-4F03-BE50-E447F82EB90D}"/>
              </a:ext>
            </a:extLst>
          </p:cNvPr>
          <p:cNvSpPr>
            <a:spLocks noGrp="1"/>
          </p:cNvSpPr>
          <p:nvPr>
            <p:ph idx="1"/>
          </p:nvPr>
        </p:nvSpPr>
        <p:spPr>
          <a:xfrm>
            <a:off x="1333253" y="2278183"/>
            <a:ext cx="9480263" cy="3432392"/>
          </a:xfrm>
        </p:spPr>
        <p:txBody>
          <a:bodyPr>
            <a:noAutofit/>
          </a:bodyPr>
          <a:lstStyle/>
          <a:p>
            <a:pPr marL="0" indent="0" algn="just">
              <a:buNone/>
            </a:pPr>
            <a:r>
              <a:rPr lang="cs-CZ" sz="2000" dirty="0"/>
              <a:t>Daňové podvody jsou praktiky, prostřednictvím kterých se plátce snaží vyhnout svým zákonným povinnostem pomocí podvodných prostředků. </a:t>
            </a:r>
          </a:p>
          <a:p>
            <a:pPr marL="0" indent="0" algn="just">
              <a:buNone/>
            </a:pPr>
            <a:r>
              <a:rPr lang="cs-CZ" sz="2000" dirty="0"/>
              <a:t>Jde zde o bezprostřední a úmyslné porušení daňového práva spočívajícího v podvodném vyhnutí se vyměření daně nebo zaplacení </a:t>
            </a:r>
            <a:r>
              <a:rPr lang="cs-CZ" sz="2000" dirty="0" smtClean="0"/>
              <a:t>části nebo celé daně</a:t>
            </a:r>
            <a:r>
              <a:rPr lang="cs-CZ" sz="2000" dirty="0"/>
              <a:t>. </a:t>
            </a:r>
          </a:p>
          <a:p>
            <a:pPr marL="0" indent="0" algn="just">
              <a:buNone/>
            </a:pPr>
            <a:r>
              <a:rPr lang="cs-CZ" sz="2000" dirty="0"/>
              <a:t>Na základě DPH směřuje chování plátce k vyhýbání se daňovým povinnostem, které bezprostředně a zjevně porušuje závazné předpisy daňového práva. Hovoří se zde o takovém chování, jako </a:t>
            </a:r>
            <a:r>
              <a:rPr lang="cs-CZ" sz="2000" dirty="0">
                <a:solidFill>
                  <a:srgbClr val="FFFF00"/>
                </a:solidFill>
              </a:rPr>
              <a:t>např. </a:t>
            </a:r>
            <a:r>
              <a:rPr lang="cs-CZ" sz="2000" dirty="0" smtClean="0">
                <a:solidFill>
                  <a:srgbClr val="FFFF00"/>
                </a:solidFill>
              </a:rPr>
              <a:t>nezveřejnění </a:t>
            </a:r>
            <a:r>
              <a:rPr lang="cs-CZ" sz="2000" dirty="0">
                <a:solidFill>
                  <a:srgbClr val="FFFF00"/>
                </a:solidFill>
              </a:rPr>
              <a:t>předmětu zdanění, a proto nevykázání daně, úmyslné nezaplacení daně, vystavení falešných faktur apod.</a:t>
            </a:r>
          </a:p>
        </p:txBody>
      </p:sp>
    </p:spTree>
    <p:extLst>
      <p:ext uri="{BB962C8B-B14F-4D97-AF65-F5344CB8AC3E}">
        <p14:creationId xmlns:p14="http://schemas.microsoft.com/office/powerpoint/2010/main" val="19528139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2213438" y="669724"/>
            <a:ext cx="7729728" cy="1188720"/>
          </a:xfrm>
        </p:spPr>
        <p:txBody>
          <a:bodyPr/>
          <a:lstStyle/>
          <a:p>
            <a:r>
              <a:rPr lang="cs-CZ" b="1" dirty="0">
                <a:solidFill>
                  <a:srgbClr val="FFFF00"/>
                </a:solidFill>
              </a:rPr>
              <a:t>Daňový kolotoč</a:t>
            </a:r>
          </a:p>
        </p:txBody>
      </p:sp>
      <p:sp>
        <p:nvSpPr>
          <p:cNvPr id="3" name="Symbol zastępczy zawartości 2"/>
          <p:cNvSpPr>
            <a:spLocks noGrp="1"/>
          </p:cNvSpPr>
          <p:nvPr>
            <p:ph idx="1"/>
          </p:nvPr>
        </p:nvSpPr>
        <p:spPr>
          <a:xfrm>
            <a:off x="1887792" y="2171994"/>
            <a:ext cx="8518669" cy="3101983"/>
          </a:xfrm>
        </p:spPr>
        <p:txBody>
          <a:bodyPr>
            <a:normAutofit/>
          </a:bodyPr>
          <a:lstStyle/>
          <a:p>
            <a:pPr algn="just"/>
            <a:r>
              <a:rPr lang="cs-CZ" sz="2000" dirty="0" smtClean="0"/>
              <a:t>Daňový kolotoč (</a:t>
            </a:r>
            <a:r>
              <a:rPr lang="cs-CZ" sz="2000" i="1" dirty="0" smtClean="0"/>
              <a:t>v ČR karuselový podvod</a:t>
            </a:r>
            <a:r>
              <a:rPr lang="cs-CZ" sz="2000" dirty="0" smtClean="0"/>
              <a:t>) - konstrukce </a:t>
            </a:r>
            <a:r>
              <a:rPr lang="cs-CZ" sz="2000" dirty="0"/>
              <a:t>používaná jeho organizátory </a:t>
            </a:r>
            <a:r>
              <a:rPr lang="cs-CZ" sz="2000" dirty="0" smtClean="0"/>
              <a:t>pro ztížení </a:t>
            </a:r>
            <a:r>
              <a:rPr lang="cs-CZ" sz="2000" dirty="0"/>
              <a:t>zjištění daňového podvodu. </a:t>
            </a:r>
          </a:p>
          <a:p>
            <a:pPr algn="just"/>
            <a:r>
              <a:rPr lang="cs-CZ" sz="2000" dirty="0"/>
              <a:t>Spočívá v tom, že máme řadu po sobě následujících činností, které jsou provedeny několika ekonomickými subjekty v řetězci dodávek využívajících legální ekonomický obrat, v rámci kterého některé z těchto subjektů provádí činnosti za účelem</a:t>
            </a:r>
            <a:r>
              <a:rPr lang="cs-CZ" sz="2000" dirty="0">
                <a:solidFill>
                  <a:srgbClr val="FFFF00"/>
                </a:solidFill>
              </a:rPr>
              <a:t> vyhnutí se daňové povinnosti a </a:t>
            </a:r>
            <a:r>
              <a:rPr lang="cs-CZ" sz="2000" dirty="0" smtClean="0">
                <a:solidFill>
                  <a:srgbClr val="FFFF00"/>
                </a:solidFill>
              </a:rPr>
              <a:t>vylákání </a:t>
            </a:r>
            <a:r>
              <a:rPr lang="cs-CZ" sz="2000" dirty="0">
                <a:solidFill>
                  <a:srgbClr val="FFFF00"/>
                </a:solidFill>
              </a:rPr>
              <a:t>DPH</a:t>
            </a:r>
            <a:r>
              <a:rPr lang="cs-CZ" sz="2000" dirty="0"/>
              <a:t>. </a:t>
            </a:r>
          </a:p>
          <a:p>
            <a:pPr algn="just"/>
            <a:r>
              <a:rPr lang="cs-CZ" sz="2000" dirty="0" smtClean="0"/>
              <a:t>Daňový kolotoč je </a:t>
            </a:r>
            <a:r>
              <a:rPr lang="cs-CZ" sz="2000" dirty="0"/>
              <a:t>konstrukce, v rámci které </a:t>
            </a:r>
            <a:r>
              <a:rPr lang="cs-CZ" sz="2000" dirty="0">
                <a:solidFill>
                  <a:srgbClr val="FFFF00"/>
                </a:solidFill>
              </a:rPr>
              <a:t>někteří</a:t>
            </a:r>
            <a:r>
              <a:rPr lang="cs-CZ" sz="2000" dirty="0"/>
              <a:t> z jeho účastníků provádí daňové podvody. </a:t>
            </a:r>
          </a:p>
        </p:txBody>
      </p:sp>
    </p:spTree>
    <p:extLst>
      <p:ext uri="{BB962C8B-B14F-4D97-AF65-F5344CB8AC3E}">
        <p14:creationId xmlns:p14="http://schemas.microsoft.com/office/powerpoint/2010/main" val="7282795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2219337" y="728717"/>
            <a:ext cx="7729728" cy="1188720"/>
          </a:xfrm>
        </p:spPr>
        <p:txBody>
          <a:bodyPr/>
          <a:lstStyle/>
          <a:p>
            <a:r>
              <a:rPr lang="cs-CZ" b="1" dirty="0">
                <a:solidFill>
                  <a:srgbClr val="FFFF00"/>
                </a:solidFill>
              </a:rPr>
              <a:t>Daňový kolotoč</a:t>
            </a:r>
          </a:p>
        </p:txBody>
      </p:sp>
      <p:sp>
        <p:nvSpPr>
          <p:cNvPr id="3" name="Symbol zastępczy zawartości 2"/>
          <p:cNvSpPr>
            <a:spLocks noGrp="1"/>
          </p:cNvSpPr>
          <p:nvPr>
            <p:ph idx="1"/>
          </p:nvPr>
        </p:nvSpPr>
        <p:spPr>
          <a:xfrm>
            <a:off x="1374551" y="2266385"/>
            <a:ext cx="9462565" cy="3391097"/>
          </a:xfrm>
        </p:spPr>
        <p:txBody>
          <a:bodyPr>
            <a:noAutofit/>
          </a:bodyPr>
          <a:lstStyle/>
          <a:p>
            <a:r>
              <a:rPr lang="cs-CZ" sz="2000" dirty="0"/>
              <a:t>Nemění to však nic na skutečnosti, že každá z transakcí provedených v rámci daňového kolotoče tvoří zdanitelnou dodávku, pokud má uvedené vlastnosti stanovené v předpisech regulujících systém DPH. </a:t>
            </a:r>
          </a:p>
          <a:p>
            <a:r>
              <a:rPr lang="cs-CZ" sz="2000" dirty="0"/>
              <a:t>Základní vlastností společného systému DPH je všeobecnost, tato daň je totiž splatná z titulu každé transakce v řetězci dodávek, bez ohledu na účel a výsledek, ve kterém byla provedena. </a:t>
            </a:r>
          </a:p>
          <a:p>
            <a:r>
              <a:rPr lang="cs-CZ" sz="2000" dirty="0"/>
              <a:t>Každá transakce musí být v souvislosti s tím posouzena individuálně a charakter jednotlivých transakcí nemůže měnit události, které této transakci předcházejí či po ní následují (čili např. skutečnost, že o několik článků dříve nebyla uhrazena daň</a:t>
            </a:r>
            <a:r>
              <a:rPr lang="cs-CZ" sz="2000" dirty="0" smtClean="0"/>
              <a:t>). </a:t>
            </a:r>
            <a:endParaRPr lang="cs-CZ" sz="2000" dirty="0"/>
          </a:p>
          <a:p>
            <a:r>
              <a:rPr lang="cs-CZ" sz="2000" dirty="0"/>
              <a:t>Nelze také předem předpokládat, že všechny subjekty identifikované v řetězci dodávek </a:t>
            </a:r>
            <a:r>
              <a:rPr lang="cs-CZ" sz="2000" b="1" dirty="0">
                <a:solidFill>
                  <a:srgbClr val="FFFF00"/>
                </a:solidFill>
              </a:rPr>
              <a:t>jsou si vědomy</a:t>
            </a:r>
            <a:r>
              <a:rPr lang="cs-CZ" sz="2000" dirty="0"/>
              <a:t> účasti v daňovém kolotoči, dokud jim nebudou podvodné aktivity prokázány. </a:t>
            </a:r>
          </a:p>
        </p:txBody>
      </p:sp>
    </p:spTree>
    <p:extLst>
      <p:ext uri="{BB962C8B-B14F-4D97-AF65-F5344CB8AC3E}">
        <p14:creationId xmlns:p14="http://schemas.microsoft.com/office/powerpoint/2010/main" val="21456568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cs-CZ" b="1" dirty="0">
                <a:solidFill>
                  <a:srgbClr val="FFFF00"/>
                </a:solidFill>
              </a:rPr>
              <a:t>Daňový kolotoč</a:t>
            </a:r>
          </a:p>
        </p:txBody>
      </p:sp>
      <p:sp>
        <p:nvSpPr>
          <p:cNvPr id="3" name="Symbol zastępczy zawartości 2"/>
          <p:cNvSpPr>
            <a:spLocks noGrp="1"/>
          </p:cNvSpPr>
          <p:nvPr>
            <p:ph idx="1"/>
          </p:nvPr>
        </p:nvSpPr>
        <p:spPr>
          <a:xfrm>
            <a:off x="1563329" y="2638044"/>
            <a:ext cx="9173497" cy="3101983"/>
          </a:xfrm>
        </p:spPr>
        <p:txBody>
          <a:bodyPr>
            <a:normAutofit/>
          </a:bodyPr>
          <a:lstStyle/>
          <a:p>
            <a:pPr algn="just"/>
            <a:r>
              <a:rPr lang="cs-CZ" dirty="0"/>
              <a:t>V případě </a:t>
            </a:r>
            <a:r>
              <a:rPr lang="cs-CZ" dirty="0" smtClean="0"/>
              <a:t>karuselových podvodů daňové </a:t>
            </a:r>
            <a:r>
              <a:rPr lang="cs-CZ" dirty="0"/>
              <a:t>orgány a soudy </a:t>
            </a:r>
            <a:r>
              <a:rPr lang="cs-CZ" dirty="0" smtClean="0"/>
              <a:t>nemohou </a:t>
            </a:r>
            <a:r>
              <a:rPr lang="cs-CZ" dirty="0"/>
              <a:t>účastníky kolotoče uvolnit z </a:t>
            </a:r>
            <a:r>
              <a:rPr lang="cs-CZ" dirty="0" smtClean="0"/>
              <a:t>povinnosti v podobě napočtení, doložení, přiznání a uhrazení daňové povinnosti vyloučením celého jejich podnikání mimo systém </a:t>
            </a:r>
            <a:r>
              <a:rPr lang="cs-CZ" dirty="0"/>
              <a:t>DPH. </a:t>
            </a:r>
          </a:p>
          <a:p>
            <a:pPr algn="just"/>
            <a:r>
              <a:rPr lang="cs-CZ" dirty="0" smtClean="0"/>
              <a:t>Naopak - musí </a:t>
            </a:r>
            <a:r>
              <a:rPr lang="cs-CZ" dirty="0" smtClean="0"/>
              <a:t>splnění těchto daňových povinnosti </a:t>
            </a:r>
            <a:r>
              <a:rPr lang="cs-CZ" b="1" dirty="0" smtClean="0">
                <a:solidFill>
                  <a:srgbClr val="FFFF00"/>
                </a:solidFill>
              </a:rPr>
              <a:t>velmi důsledně </a:t>
            </a:r>
            <a:r>
              <a:rPr lang="cs-CZ" dirty="0" smtClean="0"/>
              <a:t>vynutit. </a:t>
            </a:r>
            <a:r>
              <a:rPr lang="cs-CZ" dirty="0"/>
              <a:t>Mohou a musí však </a:t>
            </a:r>
            <a:r>
              <a:rPr lang="cs-CZ" dirty="0" smtClean="0"/>
              <a:t>nepoctivé </a:t>
            </a:r>
            <a:r>
              <a:rPr lang="cs-CZ" dirty="0"/>
              <a:t>plátce zbavit nároku </a:t>
            </a:r>
            <a:r>
              <a:rPr lang="cs-CZ" dirty="0" smtClean="0"/>
              <a:t>na vrácení daně, nároku na odpočet daně, nároku na </a:t>
            </a:r>
            <a:r>
              <a:rPr lang="cs-CZ" dirty="0"/>
              <a:t>osvobození nebo preferenční sazby, pokud bude zjištěno, že tito poplatníci o podvodu věděli nebo mohli vědět. </a:t>
            </a:r>
          </a:p>
          <a:p>
            <a:pPr algn="just"/>
            <a:r>
              <a:rPr lang="cs-CZ" dirty="0"/>
              <a:t>Tento krok má </a:t>
            </a:r>
            <a:r>
              <a:rPr lang="cs-CZ" b="1" dirty="0">
                <a:solidFill>
                  <a:srgbClr val="FFFF00"/>
                </a:solidFill>
              </a:rPr>
              <a:t>odrazující </a:t>
            </a:r>
            <a:r>
              <a:rPr lang="cs-CZ" dirty="0" smtClean="0"/>
              <a:t>hodnotu tím, že přes </a:t>
            </a:r>
            <a:r>
              <a:rPr lang="cs-CZ" dirty="0"/>
              <a:t>existenci transakce </a:t>
            </a:r>
            <a:r>
              <a:rPr lang="cs-CZ" dirty="0" smtClean="0"/>
              <a:t>nemá subjekt účastnící se podvodu nárok na přiznání výše uvedených oprávnění</a:t>
            </a:r>
            <a:r>
              <a:rPr lang="cs-CZ" dirty="0"/>
              <a:t>. </a:t>
            </a:r>
          </a:p>
        </p:txBody>
      </p:sp>
    </p:spTree>
    <p:extLst>
      <p:ext uri="{BB962C8B-B14F-4D97-AF65-F5344CB8AC3E}">
        <p14:creationId xmlns:p14="http://schemas.microsoft.com/office/powerpoint/2010/main" val="256392772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cs-CZ" b="1" dirty="0" err="1">
                <a:solidFill>
                  <a:srgbClr val="FFFF00"/>
                </a:solidFill>
              </a:rPr>
              <a:t>KoncepT</a:t>
            </a:r>
            <a:r>
              <a:rPr lang="cs-CZ" b="1" dirty="0">
                <a:solidFill>
                  <a:srgbClr val="FFFF00"/>
                </a:solidFill>
              </a:rPr>
              <a:t> dobré víry</a:t>
            </a:r>
          </a:p>
        </p:txBody>
      </p:sp>
      <p:sp>
        <p:nvSpPr>
          <p:cNvPr id="3" name="Symbol zastępczy zawartości 2"/>
          <p:cNvSpPr>
            <a:spLocks noGrp="1"/>
          </p:cNvSpPr>
          <p:nvPr>
            <p:ph idx="1"/>
          </p:nvPr>
        </p:nvSpPr>
        <p:spPr/>
        <p:txBody>
          <a:bodyPr/>
          <a:lstStyle/>
          <a:p>
            <a:r>
              <a:rPr lang="cs-CZ" dirty="0"/>
              <a:t>Když je daňový trestný čin spáchán jiným plátcem DPH, pak se i zde jedná o spáchání daňového podvodu na základě DPH, když plátce věděl nebo musel vědět, že se nabytím zboží účastnil transakce související s </a:t>
            </a:r>
            <a:r>
              <a:rPr lang="cs-CZ" dirty="0" smtClean="0"/>
              <a:t>trestným </a:t>
            </a:r>
            <a:r>
              <a:rPr lang="cs-CZ" dirty="0"/>
              <a:t>činem v oblasti DPH. </a:t>
            </a:r>
          </a:p>
          <a:p>
            <a:r>
              <a:rPr lang="cs-CZ" dirty="0"/>
              <a:t>Za takových okolností musí být poplatník s ohledem na směrnici 112 považován za účastníka </a:t>
            </a:r>
            <a:r>
              <a:rPr lang="cs-CZ" dirty="0" smtClean="0"/>
              <a:t>tohoto trestného činu</a:t>
            </a:r>
            <a:r>
              <a:rPr lang="cs-CZ" dirty="0"/>
              <a:t>, a to nezávisle na tom, zda pro něj </a:t>
            </a:r>
            <a:r>
              <a:rPr lang="cs-CZ" dirty="0" smtClean="0"/>
              <a:t>byly </a:t>
            </a:r>
            <a:r>
              <a:rPr lang="cs-CZ" dirty="0"/>
              <a:t>prodej zboží nebo využití služeb výhodné v rámci zdanitelných transakcí, které na pozdější etapě obratu provedl. </a:t>
            </a:r>
          </a:p>
        </p:txBody>
      </p:sp>
    </p:spTree>
    <p:extLst>
      <p:ext uri="{BB962C8B-B14F-4D97-AF65-F5344CB8AC3E}">
        <p14:creationId xmlns:p14="http://schemas.microsoft.com/office/powerpoint/2010/main" val="249784135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cs-CZ" b="1" dirty="0" err="1">
                <a:solidFill>
                  <a:srgbClr val="FFFF00"/>
                </a:solidFill>
              </a:rPr>
              <a:t>KoncepT</a:t>
            </a:r>
            <a:r>
              <a:rPr lang="cs-CZ" b="1" dirty="0">
                <a:solidFill>
                  <a:srgbClr val="FFFF00"/>
                </a:solidFill>
              </a:rPr>
              <a:t> dobré víry</a:t>
            </a:r>
          </a:p>
        </p:txBody>
      </p:sp>
      <p:sp>
        <p:nvSpPr>
          <p:cNvPr id="3" name="Symbol zastępczy zawartości 2"/>
          <p:cNvSpPr>
            <a:spLocks noGrp="1"/>
          </p:cNvSpPr>
          <p:nvPr>
            <p:ph idx="1"/>
          </p:nvPr>
        </p:nvSpPr>
        <p:spPr/>
        <p:txBody>
          <a:bodyPr/>
          <a:lstStyle/>
          <a:p>
            <a:pPr algn="just"/>
            <a:r>
              <a:rPr lang="cs-CZ" dirty="0"/>
              <a:t>Pokud ekonomický subjekt podnikl veškeré činnosti, jaké od něj lze opodstatněným způsobem očekávat, aby se ujistil, že transakce, kterých se účastní, nejsou trestné činy, ať v oblasti DPH, či v jiné oblasti, může vycházet z domněnky legálnosti těchto transakcí bez rizika ztráty práva na odpočet vyměřené DPH či 0% sazby. </a:t>
            </a:r>
          </a:p>
          <a:p>
            <a:pPr algn="just"/>
            <a:r>
              <a:rPr lang="cs-CZ" dirty="0"/>
              <a:t>Poplatníkovi může být odepřeno právo na odpočet jen v případě, že bude na základě </a:t>
            </a:r>
            <a:r>
              <a:rPr lang="cs-CZ" b="1" dirty="0">
                <a:solidFill>
                  <a:srgbClr val="FFFF00"/>
                </a:solidFill>
              </a:rPr>
              <a:t>objektivních předpokladů</a:t>
            </a:r>
            <a:r>
              <a:rPr lang="cs-CZ" dirty="0"/>
              <a:t> prokázáno, že věděl nebo musel vědět, že transakce tvořící oprávnění na odpočet souvisí s </a:t>
            </a:r>
            <a:r>
              <a:rPr lang="cs-CZ" dirty="0" smtClean="0"/>
              <a:t>trestným </a:t>
            </a:r>
            <a:r>
              <a:rPr lang="cs-CZ" dirty="0"/>
              <a:t>činem spáchaným dodavatelem nebo jiným subjektem, který byl aktivní </a:t>
            </a:r>
            <a:r>
              <a:rPr lang="cs-CZ" dirty="0" smtClean="0"/>
              <a:t>v předchozí fázi obratu</a:t>
            </a:r>
            <a:r>
              <a:rPr lang="cs-CZ" dirty="0"/>
              <a:t>.</a:t>
            </a:r>
          </a:p>
        </p:txBody>
      </p:sp>
    </p:spTree>
    <p:extLst>
      <p:ext uri="{BB962C8B-B14F-4D97-AF65-F5344CB8AC3E}">
        <p14:creationId xmlns:p14="http://schemas.microsoft.com/office/powerpoint/2010/main" val="119948687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cs-CZ" b="1" dirty="0">
                <a:solidFill>
                  <a:srgbClr val="FFFF00"/>
                </a:solidFill>
              </a:rPr>
              <a:t>Zneužití práva</a:t>
            </a:r>
          </a:p>
        </p:txBody>
      </p:sp>
      <p:sp>
        <p:nvSpPr>
          <p:cNvPr id="3" name="Symbol zastępczy zawartości 2"/>
          <p:cNvSpPr>
            <a:spLocks noGrp="1"/>
          </p:cNvSpPr>
          <p:nvPr>
            <p:ph idx="1"/>
          </p:nvPr>
        </p:nvSpPr>
        <p:spPr>
          <a:xfrm>
            <a:off x="1946787" y="2638044"/>
            <a:ext cx="8394782" cy="3101983"/>
          </a:xfrm>
        </p:spPr>
        <p:txBody>
          <a:bodyPr>
            <a:noAutofit/>
          </a:bodyPr>
          <a:lstStyle/>
          <a:p>
            <a:r>
              <a:rPr lang="cs-CZ" sz="2000" dirty="0"/>
              <a:t>Zneužití práva je formou </a:t>
            </a:r>
            <a:r>
              <a:rPr lang="cs-CZ" sz="2000" dirty="0">
                <a:solidFill>
                  <a:srgbClr val="FFFF00"/>
                </a:solidFill>
              </a:rPr>
              <a:t>vyhnutí se daňové povinnosti</a:t>
            </a:r>
            <a:r>
              <a:rPr lang="cs-CZ" sz="2000" dirty="0"/>
              <a:t>, které </a:t>
            </a:r>
            <a:r>
              <a:rPr lang="cs-CZ" sz="2000" dirty="0" err="1" smtClean="0"/>
              <a:t>SDEU</a:t>
            </a:r>
            <a:r>
              <a:rPr lang="cs-CZ" sz="2000" dirty="0" smtClean="0"/>
              <a:t> </a:t>
            </a:r>
            <a:r>
              <a:rPr lang="cs-CZ" sz="2000" dirty="0"/>
              <a:t>v oblasti DPH dal úzce stanovený smysl, zcela jiný než jaký má daňový podvod. </a:t>
            </a:r>
          </a:p>
          <a:p>
            <a:r>
              <a:rPr lang="cs-CZ" sz="2000" dirty="0"/>
              <a:t>Na základě DPH se klasifikuje na spor o oblast aplikace předpisů práva EU a to, zda na něj bylo odkazováno „umělým“ způsobem, který nerealizuje účel stanovený zákonodárcem. </a:t>
            </a:r>
          </a:p>
          <a:p>
            <a:r>
              <a:rPr lang="cs-CZ" sz="2000" dirty="0"/>
              <a:t>V souladu s důkazními předpisy stanovenými ve státních předpisech je třeba prozkoumat, zda jsou naplněny předpoklady praxe tvořící zneužití</a:t>
            </a:r>
            <a:r>
              <a:rPr lang="cs-CZ" sz="2000" dirty="0" smtClean="0"/>
              <a:t>. Tato </a:t>
            </a:r>
            <a:r>
              <a:rPr lang="cs-CZ" sz="2000" dirty="0"/>
              <a:t>pravidla však nemohou porušovat </a:t>
            </a:r>
            <a:r>
              <a:rPr lang="cs-CZ" sz="2000" dirty="0">
                <a:solidFill>
                  <a:srgbClr val="FFFF00"/>
                </a:solidFill>
              </a:rPr>
              <a:t>účinnost práva EU. </a:t>
            </a:r>
          </a:p>
          <a:p>
            <a:r>
              <a:rPr lang="cs-CZ" dirty="0"/>
              <a:t>Rozsudky</a:t>
            </a:r>
            <a:r>
              <a:rPr lang="cs-CZ" sz="2000" dirty="0"/>
              <a:t> </a:t>
            </a:r>
            <a:r>
              <a:rPr lang="cs-CZ" sz="2000" dirty="0" smtClean="0"/>
              <a:t>SDEU </a:t>
            </a:r>
            <a:r>
              <a:rPr lang="cs-CZ" sz="2000" dirty="0"/>
              <a:t>Halifax a jiné, C‑255/02</a:t>
            </a:r>
            <a:r>
              <a:rPr lang="cs-CZ" sz="2000" dirty="0" smtClean="0"/>
              <a:t>; WebMindLicences</a:t>
            </a:r>
            <a:r>
              <a:rPr lang="cs-CZ" dirty="0" smtClean="0"/>
              <a:t> </a:t>
            </a:r>
            <a:r>
              <a:rPr lang="cs-CZ" sz="2000" dirty="0"/>
              <a:t>Kft., C‑419/14.</a:t>
            </a:r>
          </a:p>
        </p:txBody>
      </p:sp>
    </p:spTree>
    <p:extLst>
      <p:ext uri="{BB962C8B-B14F-4D97-AF65-F5344CB8AC3E}">
        <p14:creationId xmlns:p14="http://schemas.microsoft.com/office/powerpoint/2010/main" val="237309714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cs-CZ" b="1" dirty="0">
                <a:solidFill>
                  <a:srgbClr val="FFFF00"/>
                </a:solidFill>
              </a:rPr>
              <a:t>Zneužití práva</a:t>
            </a:r>
          </a:p>
        </p:txBody>
      </p:sp>
      <p:sp>
        <p:nvSpPr>
          <p:cNvPr id="3" name="Symbol zastępczy zawartości 2"/>
          <p:cNvSpPr>
            <a:spLocks noGrp="1"/>
          </p:cNvSpPr>
          <p:nvPr>
            <p:ph idx="1"/>
          </p:nvPr>
        </p:nvSpPr>
        <p:spPr/>
        <p:txBody>
          <a:bodyPr>
            <a:normAutofit/>
          </a:bodyPr>
          <a:lstStyle/>
          <a:p>
            <a:pPr algn="just"/>
            <a:r>
              <a:rPr lang="cs-CZ" sz="2000" dirty="0"/>
              <a:t>Zjištění zneužití práva na základě DPH vyžaduje, aby dané transakce, </a:t>
            </a:r>
            <a:r>
              <a:rPr lang="cs-CZ" sz="2000" dirty="0" smtClean="0"/>
              <a:t>i přesto, </a:t>
            </a:r>
            <a:r>
              <a:rPr lang="cs-CZ" sz="2000" dirty="0"/>
              <a:t>že splňují formální předpoklady stanovené v příslušných předpisech směrnice 112 a příslušné státní legislativy, měly za účinek získání daňového zvýhodnění, jehož přiznání by bylo v rozporu s účelem těchto předpisů (</a:t>
            </a:r>
            <a:r>
              <a:rPr lang="cs-CZ" sz="2000" dirty="0">
                <a:solidFill>
                  <a:srgbClr val="FFFF00"/>
                </a:solidFill>
              </a:rPr>
              <a:t>objektivní předpoklad</a:t>
            </a:r>
            <a:r>
              <a:rPr lang="cs-CZ" sz="2000" dirty="0"/>
              <a:t>). </a:t>
            </a:r>
          </a:p>
          <a:p>
            <a:pPr algn="just"/>
            <a:r>
              <a:rPr lang="cs-CZ" sz="2000" dirty="0"/>
              <a:t>Ze souhrnu objektivních okolností by mělo vyplývat, že zásadním účelem těchto transakcí je získání daňového zvýhodnění (</a:t>
            </a:r>
            <a:r>
              <a:rPr lang="cs-CZ" sz="2000" dirty="0">
                <a:solidFill>
                  <a:srgbClr val="FFFF00"/>
                </a:solidFill>
              </a:rPr>
              <a:t>subjektivní předpoklad</a:t>
            </a:r>
            <a:r>
              <a:rPr lang="cs-CZ" sz="2000" dirty="0"/>
              <a:t>).</a:t>
            </a:r>
          </a:p>
        </p:txBody>
      </p:sp>
    </p:spTree>
    <p:extLst>
      <p:ext uri="{BB962C8B-B14F-4D97-AF65-F5344CB8AC3E}">
        <p14:creationId xmlns:p14="http://schemas.microsoft.com/office/powerpoint/2010/main" val="23073357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cs-CZ" b="1" dirty="0">
                <a:solidFill>
                  <a:srgbClr val="FFFF00"/>
                </a:solidFill>
              </a:rPr>
              <a:t>Zneužití práva</a:t>
            </a:r>
          </a:p>
        </p:txBody>
      </p:sp>
      <p:sp>
        <p:nvSpPr>
          <p:cNvPr id="3" name="Symbol zastępczy zawartości 2"/>
          <p:cNvSpPr>
            <a:spLocks noGrp="1"/>
          </p:cNvSpPr>
          <p:nvPr>
            <p:ph idx="1"/>
          </p:nvPr>
        </p:nvSpPr>
        <p:spPr/>
        <p:txBody>
          <a:bodyPr>
            <a:normAutofit/>
          </a:bodyPr>
          <a:lstStyle/>
          <a:p>
            <a:r>
              <a:rPr lang="cs-CZ" sz="2000" dirty="0"/>
              <a:t>Od vydání rozsudku Halifax a jiných bylo pravidlo zákazu zneužití práva v oblasti DPH (s výhradou splnění „objektivních“ a „subjektivních“ předpokladů) aplikováno v příslušných případech bez nutnosti přijetí zvláštních předpisů provádějících toto </a:t>
            </a:r>
            <a:r>
              <a:rPr lang="cs-CZ" sz="2000" dirty="0" smtClean="0"/>
              <a:t>pravidlo </a:t>
            </a:r>
            <a:r>
              <a:rPr lang="cs-CZ" sz="2000" dirty="0"/>
              <a:t>členskými státy. </a:t>
            </a:r>
          </a:p>
          <a:p>
            <a:r>
              <a:rPr lang="cs-CZ" sz="2000" dirty="0"/>
              <a:t>Judikatura se nevztahuje na nevykonání účelu „směrnice“ ve všeobecném smyslu, ale spíše jejich „příslušných předpisů“. </a:t>
            </a:r>
          </a:p>
          <a:p>
            <a:r>
              <a:rPr lang="cs-CZ" sz="2000" dirty="0"/>
              <a:t>Tuto tézi silně potvrzují příklady praktického použití tohoto předpokladu </a:t>
            </a:r>
            <a:r>
              <a:rPr lang="cs-CZ" sz="2000" dirty="0" smtClean="0"/>
              <a:t>Soudním dvorem EU. </a:t>
            </a:r>
            <a:endParaRPr lang="cs-CZ" sz="2000" dirty="0"/>
          </a:p>
        </p:txBody>
      </p:sp>
    </p:spTree>
    <p:extLst>
      <p:ext uri="{BB962C8B-B14F-4D97-AF65-F5344CB8AC3E}">
        <p14:creationId xmlns:p14="http://schemas.microsoft.com/office/powerpoint/2010/main" val="252054413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1681316" y="1452273"/>
            <a:ext cx="8760542" cy="4317296"/>
          </a:xfrm>
        </p:spPr>
        <p:txBody>
          <a:bodyPr/>
          <a:lstStyle/>
          <a:p>
            <a:r>
              <a:rPr lang="cs-CZ" sz="2000" dirty="0"/>
              <a:t>V podvodu daňového kolotoče máme co do činění s dodávkou zboží a podvodné činnosti subjektu se nevyskytují na etapě samotné transakce, ale na etapě vyúčtování této transakce. Subjekt prostě neplatí daň a mizí, čili vědomě porušuje právní předpisy. </a:t>
            </a:r>
          </a:p>
          <a:p>
            <a:r>
              <a:rPr lang="cs-CZ" sz="2000" dirty="0"/>
              <a:t>Při zneužití pak subjekt tvoří „umělou“ transakci (etapu transakce) jen proto, aby snížil povinnost nebo získal víc, než by měl, kdyby tuto transakci učinil bez porušení práva. </a:t>
            </a:r>
          </a:p>
          <a:p>
            <a:r>
              <a:rPr lang="cs-CZ" sz="2000" dirty="0"/>
              <a:t>Zjednodušíme-li situaci, </a:t>
            </a:r>
            <a:r>
              <a:rPr lang="cs-CZ" sz="2000" b="1" dirty="0">
                <a:solidFill>
                  <a:srgbClr val="FFFF00"/>
                </a:solidFill>
              </a:rPr>
              <a:t>není možno zneužít podvod, protože nemáme právo činit podvody.</a:t>
            </a:r>
            <a:r>
              <a:rPr lang="cs-CZ" sz="2000" dirty="0"/>
              <a:t> </a:t>
            </a:r>
          </a:p>
          <a:p>
            <a:endParaRPr lang="cs-CZ" dirty="0"/>
          </a:p>
        </p:txBody>
      </p:sp>
    </p:spTree>
    <p:extLst>
      <p:ext uri="{BB962C8B-B14F-4D97-AF65-F5344CB8AC3E}">
        <p14:creationId xmlns:p14="http://schemas.microsoft.com/office/powerpoint/2010/main" val="39159528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cs-CZ" b="1" dirty="0">
                <a:solidFill>
                  <a:srgbClr val="FFFF00"/>
                </a:solidFill>
              </a:rPr>
              <a:t>Rozdílnost důsledků</a:t>
            </a:r>
          </a:p>
        </p:txBody>
      </p:sp>
      <p:sp>
        <p:nvSpPr>
          <p:cNvPr id="3" name="Symbol zastępczy zawartości 2"/>
          <p:cNvSpPr>
            <a:spLocks noGrp="1"/>
          </p:cNvSpPr>
          <p:nvPr>
            <p:ph idx="1"/>
          </p:nvPr>
        </p:nvSpPr>
        <p:spPr/>
        <p:txBody>
          <a:bodyPr>
            <a:normAutofit/>
          </a:bodyPr>
          <a:lstStyle/>
          <a:p>
            <a:r>
              <a:rPr lang="cs-CZ" sz="2000" dirty="0"/>
              <a:t>V případě zneužití </a:t>
            </a:r>
            <a:r>
              <a:rPr lang="cs-CZ" sz="2000" dirty="0">
                <a:solidFill>
                  <a:srgbClr val="FFFF00"/>
                </a:solidFill>
              </a:rPr>
              <a:t>předefinuje </a:t>
            </a:r>
            <a:r>
              <a:rPr lang="cs-CZ" sz="2000" dirty="0"/>
              <a:t>daňový orgán </a:t>
            </a:r>
            <a:r>
              <a:rPr lang="cs-CZ" sz="2000" dirty="0">
                <a:solidFill>
                  <a:srgbClr val="FFFF00"/>
                </a:solidFill>
              </a:rPr>
              <a:t>transakci </a:t>
            </a:r>
            <a:r>
              <a:rPr lang="cs-CZ" sz="2000" dirty="0"/>
              <a:t>„simulovanou“ poplatníkem na takovou, jaká by skutečně proběhla. Jinými slovy reprodukuje skutečné transakce a přehlíží ty, které tvoří zneužití (jsou umělé). Předefinování by však nemělo překračovat to, co je nutné pro zajištění správného vybrání DPH a vyhnutí se daňovému podvodu.</a:t>
            </a:r>
          </a:p>
          <a:p>
            <a:r>
              <a:rPr lang="cs-CZ" sz="2000" dirty="0" smtClean="0"/>
              <a:t>Soudní dvůr zdůrazňuje</a:t>
            </a:r>
            <a:r>
              <a:rPr lang="cs-CZ" sz="2000" dirty="0"/>
              <a:t>, že použití konstrukce zneužití práva nemůže směřovat k vyhnutí se podvodům a tím právě je, když ji používáme pro kolotočové podvody /rozsudek Halifax/. </a:t>
            </a:r>
          </a:p>
        </p:txBody>
      </p:sp>
    </p:spTree>
    <p:extLst>
      <p:ext uri="{BB962C8B-B14F-4D97-AF65-F5344CB8AC3E}">
        <p14:creationId xmlns:p14="http://schemas.microsoft.com/office/powerpoint/2010/main" val="100638921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cs-CZ" b="1" dirty="0">
                <a:solidFill>
                  <a:srgbClr val="FFFF00"/>
                </a:solidFill>
              </a:rPr>
              <a:t>Rozdílnost důsledků</a:t>
            </a:r>
          </a:p>
        </p:txBody>
      </p:sp>
      <p:sp>
        <p:nvSpPr>
          <p:cNvPr id="3" name="Symbol zastępczy zawartości 2"/>
          <p:cNvSpPr>
            <a:spLocks noGrp="1"/>
          </p:cNvSpPr>
          <p:nvPr>
            <p:ph idx="1"/>
          </p:nvPr>
        </p:nvSpPr>
        <p:spPr/>
        <p:txBody>
          <a:bodyPr>
            <a:normAutofit/>
          </a:bodyPr>
          <a:lstStyle/>
          <a:p>
            <a:r>
              <a:rPr lang="cs-CZ" sz="2000" dirty="0"/>
              <a:t>V daňovém kolotoči nejsou [co se týká zásady] žádné skryté skutečné činnosti, které mohou být reprodukovány a přitom vynechány umělé činnosti tvořící zneužití. </a:t>
            </a:r>
          </a:p>
          <a:p>
            <a:r>
              <a:rPr lang="cs-CZ" sz="2000" dirty="0"/>
              <a:t>Účastníci kolotoče nezneužívají žádné právní předpisy, neboť provádí obrat zboží, přičemž některé z těchto subjektů neplatí daň na výstupu. </a:t>
            </a:r>
          </a:p>
          <a:p>
            <a:r>
              <a:rPr lang="cs-CZ" sz="2000" dirty="0"/>
              <a:t>Je důležité si povšimnout, že kdyby všechny ekonomické subjekty platily DPH na každé etapě transakce, neměly by daňové orgány </a:t>
            </a:r>
            <a:r>
              <a:rPr lang="cs-CZ" sz="2000" dirty="0" smtClean="0"/>
              <a:t>pochybnosti o tom, </a:t>
            </a:r>
            <a:r>
              <a:rPr lang="cs-CZ" sz="2000" dirty="0"/>
              <a:t>že </a:t>
            </a:r>
            <a:r>
              <a:rPr lang="cs-CZ" sz="2000" dirty="0" smtClean="0"/>
              <a:t>DPH má být přiznána. </a:t>
            </a:r>
            <a:endParaRPr lang="cs-CZ" sz="2000" dirty="0"/>
          </a:p>
        </p:txBody>
      </p:sp>
    </p:spTree>
    <p:extLst>
      <p:ext uri="{BB962C8B-B14F-4D97-AF65-F5344CB8AC3E}">
        <p14:creationId xmlns:p14="http://schemas.microsoft.com/office/powerpoint/2010/main" val="263252384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ytuł 4"/>
          <p:cNvSpPr>
            <a:spLocks noGrp="1"/>
          </p:cNvSpPr>
          <p:nvPr>
            <p:ph type="title"/>
          </p:nvPr>
        </p:nvSpPr>
        <p:spPr/>
        <p:txBody>
          <a:bodyPr/>
          <a:lstStyle/>
          <a:p>
            <a:r>
              <a:rPr lang="cs-CZ" b="1" dirty="0">
                <a:solidFill>
                  <a:srgbClr val="FFFF00"/>
                </a:solidFill>
              </a:rPr>
              <a:t>Rozdílnost důsledků</a:t>
            </a:r>
          </a:p>
        </p:txBody>
      </p:sp>
      <p:sp>
        <p:nvSpPr>
          <p:cNvPr id="6" name="Symbol zastępczy zawartości 5"/>
          <p:cNvSpPr>
            <a:spLocks noGrp="1"/>
          </p:cNvSpPr>
          <p:nvPr>
            <p:ph idx="1"/>
          </p:nvPr>
        </p:nvSpPr>
        <p:spPr/>
        <p:txBody>
          <a:bodyPr>
            <a:normAutofit/>
          </a:bodyPr>
          <a:lstStyle/>
          <a:p>
            <a:r>
              <a:rPr lang="cs-CZ" sz="2000" dirty="0"/>
              <a:t>Pokud předpokládáme, že všechny činnosti subjektů zúčastněných v kolotoči leží mimo systém DPH, znamená to, že neexistují žádné dodávky, neexistuje daň na vstupu a výstupu, neexistují plátci, ani ten, který se vyhýbá (není nikdo, komu je třeba uniknout) a v důsledku toho... </a:t>
            </a:r>
            <a:r>
              <a:rPr lang="cs-CZ" sz="2000" b="1" dirty="0">
                <a:solidFill>
                  <a:srgbClr val="FFFF00"/>
                </a:solidFill>
              </a:rPr>
              <a:t>neexistuje daňový podvod.</a:t>
            </a:r>
          </a:p>
          <a:p>
            <a:r>
              <a:rPr lang="cs-CZ" sz="2000" dirty="0"/>
              <a:t>Jinými slovy, aplikací účinků zneužití provádí orgány překvalifikování transakce způsobem, který způsobí kompletní narovnání existence podvodu. </a:t>
            </a:r>
          </a:p>
        </p:txBody>
      </p:sp>
    </p:spTree>
    <p:extLst>
      <p:ext uri="{BB962C8B-B14F-4D97-AF65-F5344CB8AC3E}">
        <p14:creationId xmlns:p14="http://schemas.microsoft.com/office/powerpoint/2010/main" val="317454794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ytuł 1"/>
          <p:cNvSpPr>
            <a:spLocks noGrp="1"/>
          </p:cNvSpPr>
          <p:nvPr>
            <p:ph idx="1"/>
          </p:nvPr>
        </p:nvSpPr>
        <p:spPr>
          <a:xfrm>
            <a:off x="1451241" y="725621"/>
            <a:ext cx="9421269" cy="5014779"/>
          </a:xfrm>
        </p:spPr>
        <p:txBody>
          <a:bodyPr>
            <a:normAutofit/>
          </a:bodyPr>
          <a:lstStyle/>
          <a:p>
            <a:pPr algn="just"/>
            <a:r>
              <a:rPr lang="cs-CZ" sz="3200" dirty="0"/>
              <a:t>Daňový kolotoč je ve své podstatě </a:t>
            </a:r>
            <a:r>
              <a:rPr lang="cs-CZ" sz="3200" dirty="0">
                <a:solidFill>
                  <a:srgbClr val="FFFF00"/>
                </a:solidFill>
              </a:rPr>
              <a:t>PRIMITIVNÍ MECHANISMUS !!!!</a:t>
            </a:r>
          </a:p>
          <a:p>
            <a:pPr algn="just"/>
            <a:r>
              <a:rPr lang="cs-CZ" sz="3200" dirty="0">
                <a:solidFill>
                  <a:srgbClr val="FFFF00"/>
                </a:solidFill>
              </a:rPr>
              <a:t>Jehož některý článek /několik článků/ neplatí daň </a:t>
            </a:r>
          </a:p>
          <a:p>
            <a:pPr algn="just"/>
            <a:endParaRPr lang="cs-CZ" sz="3200" dirty="0">
              <a:solidFill>
                <a:srgbClr val="FFFF00"/>
              </a:solidFill>
            </a:endParaRPr>
          </a:p>
          <a:p>
            <a:pPr algn="just"/>
            <a:r>
              <a:rPr lang="cs-CZ" sz="3200" dirty="0">
                <a:solidFill>
                  <a:schemeClr val="tx1"/>
                </a:solidFill>
              </a:rPr>
              <a:t>Použití </a:t>
            </a:r>
            <a:r>
              <a:rPr lang="cs-CZ" sz="3200" dirty="0" smtClean="0">
                <a:solidFill>
                  <a:schemeClr val="tx1"/>
                </a:solidFill>
              </a:rPr>
              <a:t>rafinovaného </a:t>
            </a:r>
            <a:r>
              <a:rPr lang="cs-CZ" sz="3200" dirty="0" smtClean="0">
                <a:solidFill>
                  <a:schemeClr val="tx1"/>
                </a:solidFill>
              </a:rPr>
              <a:t>konceptu </a:t>
            </a:r>
            <a:r>
              <a:rPr lang="cs-CZ" sz="3200" dirty="0" smtClean="0">
                <a:solidFill>
                  <a:srgbClr val="FFFF00"/>
                </a:solidFill>
              </a:rPr>
              <a:t>zneužití </a:t>
            </a:r>
            <a:r>
              <a:rPr lang="cs-CZ" sz="3200" dirty="0">
                <a:solidFill>
                  <a:srgbClr val="FFFF00"/>
                </a:solidFill>
              </a:rPr>
              <a:t>práva </a:t>
            </a:r>
            <a:r>
              <a:rPr lang="cs-CZ" sz="3200" dirty="0" smtClean="0">
                <a:solidFill>
                  <a:schemeClr val="tx1"/>
                </a:solidFill>
              </a:rPr>
              <a:t>pro tento mechanismus </a:t>
            </a:r>
            <a:r>
              <a:rPr lang="cs-CZ" sz="3200" dirty="0">
                <a:solidFill>
                  <a:schemeClr val="tx1"/>
                </a:solidFill>
              </a:rPr>
              <a:t>není srozumitelné. </a:t>
            </a:r>
          </a:p>
          <a:p>
            <a:pPr marL="0" indent="0">
              <a:buNone/>
            </a:pPr>
            <a:endParaRPr lang="cs-CZ" sz="2400" dirty="0">
              <a:solidFill>
                <a:srgbClr val="FFFF00"/>
              </a:solidFill>
            </a:endParaRPr>
          </a:p>
        </p:txBody>
      </p:sp>
    </p:spTree>
    <p:extLst>
      <p:ext uri="{BB962C8B-B14F-4D97-AF65-F5344CB8AC3E}">
        <p14:creationId xmlns:p14="http://schemas.microsoft.com/office/powerpoint/2010/main" val="11092153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ytuł 5">
            <a:extLst>
              <a:ext uri="{FF2B5EF4-FFF2-40B4-BE49-F238E27FC236}">
                <a16:creationId xmlns="" xmlns:a16="http://schemas.microsoft.com/office/drawing/2014/main" id="{31B67CBE-9780-4FEF-A958-7EE670AB078A}"/>
              </a:ext>
            </a:extLst>
          </p:cNvPr>
          <p:cNvSpPr>
            <a:spLocks noGrp="1"/>
          </p:cNvSpPr>
          <p:nvPr>
            <p:ph type="title"/>
          </p:nvPr>
        </p:nvSpPr>
        <p:spPr>
          <a:xfrm>
            <a:off x="893162" y="686399"/>
            <a:ext cx="4486656" cy="1141497"/>
          </a:xfrm>
        </p:spPr>
        <p:txBody>
          <a:bodyPr/>
          <a:lstStyle/>
          <a:p>
            <a:r>
              <a:rPr lang="cs-CZ"/>
              <a:t>Daňový kolotoč</a:t>
            </a:r>
          </a:p>
        </p:txBody>
      </p:sp>
      <p:pic>
        <p:nvPicPr>
          <p:cNvPr id="4" name="Symbol zastępczy zawartości 3">
            <a:extLst>
              <a:ext uri="{FF2B5EF4-FFF2-40B4-BE49-F238E27FC236}">
                <a16:creationId xmlns="" xmlns:a16="http://schemas.microsoft.com/office/drawing/2014/main" id="{DC63E34A-F17B-4A6F-B22A-A86025132613}"/>
              </a:ext>
            </a:extLst>
          </p:cNvPr>
          <p:cNvPicPr>
            <a:picLocks noGrp="1" noChangeAspect="1"/>
          </p:cNvPicPr>
          <p:nvPr>
            <p:ph idx="1"/>
          </p:nvPr>
        </p:nvPicPr>
        <p:blipFill>
          <a:blip r:embed="rId3"/>
          <a:stretch>
            <a:fillRect/>
          </a:stretch>
        </p:blipFill>
        <p:spPr>
          <a:xfrm>
            <a:off x="7281674" y="1946357"/>
            <a:ext cx="4102588" cy="2877935"/>
          </a:xfrm>
          <a:prstGeom prst="rect">
            <a:avLst/>
          </a:prstGeom>
        </p:spPr>
      </p:pic>
      <p:sp>
        <p:nvSpPr>
          <p:cNvPr id="7" name="Symbol zastępczy tekstu 6">
            <a:extLst>
              <a:ext uri="{FF2B5EF4-FFF2-40B4-BE49-F238E27FC236}">
                <a16:creationId xmlns="" xmlns:a16="http://schemas.microsoft.com/office/drawing/2014/main" id="{FCA37C76-9E43-4E76-855F-3BECBC143455}"/>
              </a:ext>
            </a:extLst>
          </p:cNvPr>
          <p:cNvSpPr>
            <a:spLocks noGrp="1"/>
          </p:cNvSpPr>
          <p:nvPr>
            <p:ph type="body" sz="half" idx="2"/>
          </p:nvPr>
        </p:nvSpPr>
        <p:spPr>
          <a:xfrm>
            <a:off x="879005" y="2163569"/>
            <a:ext cx="4595596" cy="4136942"/>
          </a:xfrm>
        </p:spPr>
        <p:txBody>
          <a:bodyPr>
            <a:noAutofit/>
          </a:bodyPr>
          <a:lstStyle/>
          <a:p>
            <a:pPr algn="l"/>
            <a:r>
              <a:rPr lang="cs-CZ" sz="2800" b="1" dirty="0">
                <a:solidFill>
                  <a:schemeClr val="bg1"/>
                </a:solidFill>
              </a:rPr>
              <a:t>Jde </a:t>
            </a:r>
            <a:r>
              <a:rPr lang="cs-CZ" sz="2800" b="1" dirty="0" smtClean="0">
                <a:solidFill>
                  <a:schemeClr val="bg1"/>
                </a:solidFill>
              </a:rPr>
              <a:t>o </a:t>
            </a:r>
            <a:r>
              <a:rPr lang="cs-CZ" sz="2800" b="1" dirty="0">
                <a:solidFill>
                  <a:schemeClr val="bg1"/>
                </a:solidFill>
              </a:rPr>
              <a:t>identifikaci podvodníků a podniknutí příslušných kroků proti </a:t>
            </a:r>
            <a:r>
              <a:rPr lang="cs-CZ" sz="2800" b="1" dirty="0" smtClean="0">
                <a:solidFill>
                  <a:schemeClr val="bg1"/>
                </a:solidFill>
              </a:rPr>
              <a:t>nim, zbavení ostatních subjektů </a:t>
            </a:r>
            <a:r>
              <a:rPr lang="cs-CZ" sz="2800" b="1" dirty="0">
                <a:solidFill>
                  <a:schemeClr val="bg1"/>
                </a:solidFill>
              </a:rPr>
              <a:t>oprávnění, když bude prokázána jejich účast v </a:t>
            </a:r>
            <a:r>
              <a:rPr lang="cs-CZ" sz="2800" b="1" dirty="0" smtClean="0">
                <a:solidFill>
                  <a:schemeClr val="bg1"/>
                </a:solidFill>
              </a:rPr>
              <a:t>této transakci</a:t>
            </a:r>
            <a:endParaRPr lang="cs-CZ" sz="2800" b="1" dirty="0">
              <a:solidFill>
                <a:schemeClr val="bg1"/>
              </a:solidFill>
            </a:endParaRPr>
          </a:p>
        </p:txBody>
      </p:sp>
    </p:spTree>
    <p:extLst>
      <p:ext uri="{BB962C8B-B14F-4D97-AF65-F5344CB8AC3E}">
        <p14:creationId xmlns:p14="http://schemas.microsoft.com/office/powerpoint/2010/main" val="354352858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ytuł 4">
            <a:extLst>
              <a:ext uri="{FF2B5EF4-FFF2-40B4-BE49-F238E27FC236}">
                <a16:creationId xmlns="" xmlns:a16="http://schemas.microsoft.com/office/drawing/2014/main" id="{7EB8175E-89F2-48E4-B35F-1B4ACC07052D}"/>
              </a:ext>
            </a:extLst>
          </p:cNvPr>
          <p:cNvSpPr>
            <a:spLocks noGrp="1"/>
          </p:cNvSpPr>
          <p:nvPr>
            <p:ph type="title"/>
          </p:nvPr>
        </p:nvSpPr>
        <p:spPr>
          <a:xfrm>
            <a:off x="763376" y="509418"/>
            <a:ext cx="4486656" cy="1141497"/>
          </a:xfrm>
        </p:spPr>
        <p:txBody>
          <a:bodyPr/>
          <a:lstStyle/>
          <a:p>
            <a:r>
              <a:rPr lang="cs-CZ"/>
              <a:t>Daňový kolotoč</a:t>
            </a:r>
          </a:p>
        </p:txBody>
      </p:sp>
      <p:pic>
        <p:nvPicPr>
          <p:cNvPr id="8" name="Symbol zastępczy zawartości 7">
            <a:extLst>
              <a:ext uri="{FF2B5EF4-FFF2-40B4-BE49-F238E27FC236}">
                <a16:creationId xmlns="" xmlns:a16="http://schemas.microsoft.com/office/drawing/2014/main" id="{7387A87A-95E7-43FB-A901-3FA1D59D4437}"/>
              </a:ext>
            </a:extLst>
          </p:cNvPr>
          <p:cNvPicPr>
            <a:picLocks noGrp="1" noChangeAspect="1"/>
          </p:cNvPicPr>
          <p:nvPr>
            <p:ph idx="1"/>
          </p:nvPr>
        </p:nvPicPr>
        <p:blipFill>
          <a:blip r:embed="rId3"/>
          <a:stretch>
            <a:fillRect/>
          </a:stretch>
        </p:blipFill>
        <p:spPr>
          <a:xfrm>
            <a:off x="6735763" y="1793302"/>
            <a:ext cx="4816475" cy="3271396"/>
          </a:xfrm>
          <a:prstGeom prst="rect">
            <a:avLst/>
          </a:prstGeom>
        </p:spPr>
      </p:pic>
      <p:sp>
        <p:nvSpPr>
          <p:cNvPr id="7" name="Symbol zastępczy tekstu 6">
            <a:extLst>
              <a:ext uri="{FF2B5EF4-FFF2-40B4-BE49-F238E27FC236}">
                <a16:creationId xmlns="" xmlns:a16="http://schemas.microsoft.com/office/drawing/2014/main" id="{4E1225C8-F29D-4CA9-85E9-9D3FC5A046B7}"/>
              </a:ext>
            </a:extLst>
          </p:cNvPr>
          <p:cNvSpPr>
            <a:spLocks noGrp="1"/>
          </p:cNvSpPr>
          <p:nvPr>
            <p:ph type="body" sz="half" idx="2"/>
          </p:nvPr>
        </p:nvSpPr>
        <p:spPr>
          <a:xfrm>
            <a:off x="772815" y="2076573"/>
            <a:ext cx="4489409" cy="3667381"/>
          </a:xfrm>
        </p:spPr>
        <p:txBody>
          <a:bodyPr>
            <a:noAutofit/>
          </a:bodyPr>
          <a:lstStyle/>
          <a:p>
            <a:pPr algn="l"/>
            <a:r>
              <a:rPr lang="cs-CZ" sz="2800" b="1" dirty="0">
                <a:solidFill>
                  <a:schemeClr val="bg1"/>
                </a:solidFill>
              </a:rPr>
              <a:t>Nelze aplikovat kolektivní odpovědnost vůči všem jeho účastníkům</a:t>
            </a:r>
          </a:p>
          <a:p>
            <a:pPr algn="l"/>
            <a:endParaRPr lang="cs-CZ" sz="2800" b="1" dirty="0">
              <a:solidFill>
                <a:schemeClr val="bg1"/>
              </a:solidFill>
            </a:endParaRPr>
          </a:p>
        </p:txBody>
      </p:sp>
    </p:spTree>
    <p:extLst>
      <p:ext uri="{BB962C8B-B14F-4D97-AF65-F5344CB8AC3E}">
        <p14:creationId xmlns:p14="http://schemas.microsoft.com/office/powerpoint/2010/main" val="307966472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cs-CZ" b="1" dirty="0">
                <a:solidFill>
                  <a:srgbClr val="FFFF00"/>
                </a:solidFill>
              </a:rPr>
              <a:t>Je to v rozporu </a:t>
            </a:r>
          </a:p>
        </p:txBody>
      </p:sp>
      <p:sp>
        <p:nvSpPr>
          <p:cNvPr id="3" name="Symbol zastępczy zawartości 2"/>
          <p:cNvSpPr>
            <a:spLocks noGrp="1"/>
          </p:cNvSpPr>
          <p:nvPr>
            <p:ph idx="1"/>
          </p:nvPr>
        </p:nvSpPr>
        <p:spPr>
          <a:xfrm>
            <a:off x="2166243" y="2366674"/>
            <a:ext cx="7729728" cy="3101983"/>
          </a:xfrm>
        </p:spPr>
        <p:txBody>
          <a:bodyPr>
            <a:noAutofit/>
          </a:bodyPr>
          <a:lstStyle/>
          <a:p>
            <a:r>
              <a:rPr lang="cs-CZ" sz="2000" dirty="0">
                <a:solidFill>
                  <a:srgbClr val="FFFF00"/>
                </a:solidFill>
              </a:rPr>
              <a:t>s cílem, který klade Evropská unie </a:t>
            </a:r>
            <a:r>
              <a:rPr lang="cs-CZ" sz="2000" dirty="0"/>
              <a:t>– </a:t>
            </a:r>
          </a:p>
          <a:p>
            <a:r>
              <a:rPr lang="cs-CZ" sz="2000" dirty="0"/>
              <a:t>„Účinnost boje proti podvodům poškozujícím finanční zájmy Společenství vyžaduje stanovení společného právního rámce pro všechny oblasti politik Společenství” – por. motiv 4 Nařízení Rady (ES, EURATOM) č. 2988 z 18. prosince 1995 ve věci ochrany finančních zájmů Evropských společenství (Úř. věstník EU z 23.12.1995 č. L 312 se zm.). </a:t>
            </a:r>
          </a:p>
          <a:p>
            <a:r>
              <a:rPr lang="cs-CZ" sz="2000" b="1" dirty="0">
                <a:solidFill>
                  <a:srgbClr val="FFFF00"/>
                </a:solidFill>
              </a:rPr>
              <a:t>a k jehož realizaci slouží systém DPH</a:t>
            </a:r>
            <a:r>
              <a:rPr lang="cs-CZ" dirty="0"/>
              <a:t> -</a:t>
            </a:r>
          </a:p>
          <a:p>
            <a:r>
              <a:rPr lang="cs-CZ" sz="2000" dirty="0"/>
              <a:t>„Boj proti podvodům, vyhýbání se daňovým povinnostem a boj s eventuálními úniky je cílem, který stanovuje a podporuje šestá směrnice (směrnice 112)” </a:t>
            </a:r>
          </a:p>
          <a:p>
            <a:endParaRPr lang="cs-CZ" sz="2000" dirty="0"/>
          </a:p>
        </p:txBody>
      </p:sp>
    </p:spTree>
    <p:extLst>
      <p:ext uri="{BB962C8B-B14F-4D97-AF65-F5344CB8AC3E}">
        <p14:creationId xmlns:p14="http://schemas.microsoft.com/office/powerpoint/2010/main" val="390253857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cs-CZ" b="1" dirty="0">
                <a:solidFill>
                  <a:srgbClr val="FFFF00"/>
                </a:solidFill>
              </a:rPr>
              <a:t>Je to v rozporu</a:t>
            </a:r>
          </a:p>
        </p:txBody>
      </p:sp>
      <p:sp>
        <p:nvSpPr>
          <p:cNvPr id="3" name="Symbol zastępczy zawartości 2"/>
          <p:cNvSpPr>
            <a:spLocks noGrp="1"/>
          </p:cNvSpPr>
          <p:nvPr>
            <p:ph idx="1"/>
          </p:nvPr>
        </p:nvSpPr>
        <p:spPr/>
        <p:txBody>
          <a:bodyPr>
            <a:normAutofit fontScale="92500" lnSpcReduction="20000"/>
          </a:bodyPr>
          <a:lstStyle/>
          <a:p>
            <a:r>
              <a:rPr lang="cs-CZ" dirty="0"/>
              <a:t>se zásadami a předpisy směrnice 112</a:t>
            </a:r>
          </a:p>
          <a:p>
            <a:r>
              <a:rPr lang="cs-CZ" dirty="0"/>
              <a:t>s judikaturou </a:t>
            </a:r>
            <a:r>
              <a:rPr lang="cs-CZ" dirty="0" err="1" smtClean="0"/>
              <a:t>SDEU</a:t>
            </a:r>
            <a:endParaRPr lang="cs-CZ" dirty="0"/>
          </a:p>
          <a:p>
            <a:r>
              <a:rPr lang="cs-CZ" dirty="0"/>
              <a:t>s polskými právními předpisy – </a:t>
            </a:r>
          </a:p>
          <a:p>
            <a:r>
              <a:rPr lang="cs-CZ" dirty="0"/>
              <a:t>čl. 2 odst. 1 bod 13 zákona z 16. listopadu 2016 o Státní daňové správě (</a:t>
            </a:r>
            <a:r>
              <a:rPr lang="cs-CZ" dirty="0" err="1"/>
              <a:t>Úř</a:t>
            </a:r>
            <a:r>
              <a:rPr lang="cs-CZ" dirty="0"/>
              <a:t>. věstník z r. 2018, bod 508) k </a:t>
            </a:r>
            <a:r>
              <a:rPr lang="cs-CZ" dirty="0" smtClean="0"/>
              <a:t>úkolům </a:t>
            </a:r>
            <a:r>
              <a:rPr lang="cs-CZ" dirty="0" err="1" smtClean="0"/>
              <a:t>SDS</a:t>
            </a:r>
            <a:r>
              <a:rPr lang="cs-CZ" dirty="0" smtClean="0"/>
              <a:t> (KAS) patří</a:t>
            </a:r>
            <a:r>
              <a:rPr lang="cs-CZ" dirty="0"/>
              <a:t>: identifikace, zjišťování a boj proti finančním </a:t>
            </a:r>
            <a:r>
              <a:rPr lang="cs-CZ" dirty="0" smtClean="0"/>
              <a:t>trestným </a:t>
            </a:r>
            <a:r>
              <a:rPr lang="cs-CZ" dirty="0"/>
              <a:t>činům a finančním přestupkům, zabránění těmto </a:t>
            </a:r>
            <a:r>
              <a:rPr lang="cs-CZ" dirty="0" smtClean="0"/>
              <a:t>trestným </a:t>
            </a:r>
            <a:r>
              <a:rPr lang="cs-CZ" dirty="0"/>
              <a:t>činům a přestupkům a stíhání jejich pachatelů; zákon z 10. září 1999 </a:t>
            </a:r>
            <a:r>
              <a:rPr lang="cs-CZ" dirty="0" smtClean="0"/>
              <a:t>trestní </a:t>
            </a:r>
            <a:r>
              <a:rPr lang="cs-CZ" dirty="0"/>
              <a:t>zákoník v oblasti daní </a:t>
            </a:r>
            <a:r>
              <a:rPr lang="cs-CZ" dirty="0" smtClean="0"/>
              <a:t>(Sb</a:t>
            </a:r>
            <a:r>
              <a:rPr lang="cs-CZ" dirty="0" smtClean="0"/>
              <a:t>. zák</a:t>
            </a:r>
            <a:r>
              <a:rPr lang="cs-CZ" dirty="0" smtClean="0"/>
              <a:t>. z </a:t>
            </a:r>
            <a:r>
              <a:rPr lang="cs-CZ" dirty="0"/>
              <a:t>r. 2017, </a:t>
            </a:r>
            <a:r>
              <a:rPr lang="cs-CZ" dirty="0" smtClean="0"/>
              <a:t>pol. č. 2226 v </a:t>
            </a:r>
            <a:r>
              <a:rPr lang="cs-CZ" dirty="0" err="1" smtClean="0"/>
              <a:t>platn</a:t>
            </a:r>
            <a:r>
              <a:rPr lang="cs-CZ" dirty="0" smtClean="0"/>
              <a:t>. znění). </a:t>
            </a:r>
            <a:endParaRPr lang="cs-CZ" dirty="0"/>
          </a:p>
          <a:p>
            <a:r>
              <a:rPr lang="cs-CZ" dirty="0"/>
              <a:t>Solidární odpovědnost ve smyslu čl. 105a zákona o DPH</a:t>
            </a:r>
          </a:p>
          <a:p>
            <a:r>
              <a:rPr lang="cs-CZ" dirty="0"/>
              <a:t>Jiné předpisy utěsňující systém </a:t>
            </a:r>
            <a:r>
              <a:rPr lang="cs-CZ" dirty="0" smtClean="0"/>
              <a:t>výběru DPH</a:t>
            </a:r>
            <a:endParaRPr lang="cs-CZ" dirty="0"/>
          </a:p>
        </p:txBody>
      </p:sp>
    </p:spTree>
    <p:extLst>
      <p:ext uri="{BB962C8B-B14F-4D97-AF65-F5344CB8AC3E}">
        <p14:creationId xmlns:p14="http://schemas.microsoft.com/office/powerpoint/2010/main" val="44442444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2154445" y="634328"/>
            <a:ext cx="7729728" cy="628134"/>
          </a:xfrm>
        </p:spPr>
        <p:txBody>
          <a:bodyPr>
            <a:normAutofit fontScale="90000"/>
          </a:bodyPr>
          <a:lstStyle/>
          <a:p>
            <a:r>
              <a:rPr lang="cs-CZ" b="1" dirty="0">
                <a:solidFill>
                  <a:srgbClr val="FFFF00"/>
                </a:solidFill>
              </a:rPr>
              <a:t>Důsledky</a:t>
            </a:r>
          </a:p>
        </p:txBody>
      </p:sp>
      <p:sp>
        <p:nvSpPr>
          <p:cNvPr id="3" name="Symbol zastępczy zawartości 2"/>
          <p:cNvSpPr>
            <a:spLocks noGrp="1"/>
          </p:cNvSpPr>
          <p:nvPr>
            <p:ph idx="1"/>
          </p:nvPr>
        </p:nvSpPr>
        <p:spPr>
          <a:xfrm>
            <a:off x="1209369" y="1663618"/>
            <a:ext cx="9415370" cy="4076409"/>
          </a:xfrm>
        </p:spPr>
        <p:txBody>
          <a:bodyPr>
            <a:normAutofit fontScale="92500"/>
          </a:bodyPr>
          <a:lstStyle/>
          <a:p>
            <a:pPr algn="just"/>
            <a:r>
              <a:rPr lang="cs-CZ" sz="2400" dirty="0"/>
              <a:t>Selektivní využití </a:t>
            </a:r>
            <a:r>
              <a:rPr lang="cs-CZ" sz="2400" dirty="0" smtClean="0"/>
              <a:t>nepříslušných soudních </a:t>
            </a:r>
            <a:r>
              <a:rPr lang="cs-CZ" sz="2400" dirty="0"/>
              <a:t>konstrukcí </a:t>
            </a:r>
            <a:r>
              <a:rPr lang="cs-CZ" sz="2400" dirty="0" err="1" smtClean="0"/>
              <a:t>SDEU</a:t>
            </a:r>
            <a:r>
              <a:rPr lang="cs-CZ" sz="2400" dirty="0" smtClean="0"/>
              <a:t> </a:t>
            </a:r>
            <a:r>
              <a:rPr lang="cs-CZ" sz="2400" dirty="0"/>
              <a:t>bez znalostí </a:t>
            </a:r>
            <a:r>
              <a:rPr lang="cs-CZ" sz="2400" dirty="0" smtClean="0"/>
              <a:t>kontextu </a:t>
            </a:r>
            <a:r>
              <a:rPr lang="cs-CZ" sz="2400" dirty="0"/>
              <a:t>porušuje zásadu loajality stanovenou v </a:t>
            </a:r>
            <a:r>
              <a:rPr lang="cs-CZ" sz="2400" dirty="0" smtClean="0"/>
              <a:t>čl</a:t>
            </a:r>
            <a:r>
              <a:rPr lang="cs-CZ" sz="2400" dirty="0"/>
              <a:t>. 4 odst. 3 </a:t>
            </a:r>
            <a:r>
              <a:rPr lang="cs-CZ" sz="2400" dirty="0" smtClean="0"/>
              <a:t>SDEU</a:t>
            </a:r>
            <a:r>
              <a:rPr lang="cs-CZ" sz="2400" dirty="0" smtClean="0"/>
              <a:t>. Daňový </a:t>
            </a:r>
            <a:r>
              <a:rPr lang="cs-CZ" sz="2400" dirty="0"/>
              <a:t>orgán pak nerealizuje povinnost aplikovat (</a:t>
            </a:r>
            <a:r>
              <a:rPr lang="cs-CZ" sz="2400" dirty="0" smtClean="0"/>
              <a:t>výkon) </a:t>
            </a:r>
            <a:r>
              <a:rPr lang="cs-CZ" sz="2400" dirty="0"/>
              <a:t>unijní právo vyplývající ze zásady loajality v tuzemském právu a dodržování zásady přednosti unijního práva před tuzemským právem.</a:t>
            </a:r>
          </a:p>
          <a:p>
            <a:pPr algn="just"/>
            <a:r>
              <a:rPr lang="cs-CZ" sz="2400" dirty="0"/>
              <a:t>Takový postup může způsobit </a:t>
            </a:r>
            <a:r>
              <a:rPr lang="cs-CZ" sz="2400" dirty="0">
                <a:solidFill>
                  <a:srgbClr val="FFFF00"/>
                </a:solidFill>
              </a:rPr>
              <a:t>odpovědnost za náhradu škody členského státu z důvodu nedodržování unijního práva </a:t>
            </a:r>
            <a:r>
              <a:rPr lang="cs-CZ" sz="2400" dirty="0"/>
              <a:t>a stížnost na ETPCz. </a:t>
            </a:r>
          </a:p>
          <a:p>
            <a:pPr algn="just"/>
            <a:r>
              <a:rPr lang="cs-CZ" sz="2400" dirty="0"/>
              <a:t>Navíc může příliš povrchní provádění daňových postupů způsobit vyvození trestní odpovědnosti </a:t>
            </a:r>
            <a:r>
              <a:rPr lang="cs-CZ" sz="2400" dirty="0">
                <a:solidFill>
                  <a:srgbClr val="FFFF00"/>
                </a:solidFill>
              </a:rPr>
              <a:t>nevinných osob.</a:t>
            </a:r>
          </a:p>
          <a:p>
            <a:pPr algn="just"/>
            <a:r>
              <a:rPr lang="cs-CZ" sz="2400" dirty="0"/>
              <a:t>Odrazující hodnota pro provozování legální podnikatelské činnosti.</a:t>
            </a:r>
          </a:p>
          <a:p>
            <a:pPr algn="just"/>
            <a:endParaRPr lang="cs-CZ" dirty="0"/>
          </a:p>
        </p:txBody>
      </p:sp>
    </p:spTree>
    <p:extLst>
      <p:ext uri="{BB962C8B-B14F-4D97-AF65-F5344CB8AC3E}">
        <p14:creationId xmlns:p14="http://schemas.microsoft.com/office/powerpoint/2010/main" val="184702415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cs-CZ" b="1" dirty="0">
                <a:solidFill>
                  <a:srgbClr val="FFFF00"/>
                </a:solidFill>
              </a:rPr>
              <a:t>EVROPSKÁ KOMISE</a:t>
            </a:r>
          </a:p>
        </p:txBody>
      </p:sp>
      <p:sp>
        <p:nvSpPr>
          <p:cNvPr id="3" name="Symbol zastępczy zawartości 2"/>
          <p:cNvSpPr>
            <a:spLocks noGrp="1"/>
          </p:cNvSpPr>
          <p:nvPr>
            <p:ph idx="1"/>
          </p:nvPr>
        </p:nvSpPr>
        <p:spPr/>
        <p:txBody>
          <a:bodyPr/>
          <a:lstStyle/>
          <a:p>
            <a:r>
              <a:rPr lang="cs-CZ" dirty="0" err="1"/>
              <a:t>The</a:t>
            </a:r>
            <a:r>
              <a:rPr lang="cs-CZ" dirty="0"/>
              <a:t> </a:t>
            </a:r>
            <a:r>
              <a:rPr lang="cs-CZ" dirty="0" err="1"/>
              <a:t>European</a:t>
            </a:r>
            <a:r>
              <a:rPr lang="cs-CZ" dirty="0"/>
              <a:t> </a:t>
            </a:r>
            <a:r>
              <a:rPr lang="cs-CZ" dirty="0" err="1"/>
              <a:t>Commission</a:t>
            </a:r>
            <a:r>
              <a:rPr lang="cs-CZ" dirty="0"/>
              <a:t> </a:t>
            </a:r>
            <a:r>
              <a:rPr lang="cs-CZ" dirty="0" err="1"/>
              <a:t>today</a:t>
            </a:r>
            <a:r>
              <a:rPr lang="cs-CZ" dirty="0"/>
              <a:t> </a:t>
            </a:r>
            <a:r>
              <a:rPr lang="cs-CZ" dirty="0" err="1"/>
              <a:t>launched</a:t>
            </a:r>
            <a:r>
              <a:rPr lang="cs-CZ" dirty="0"/>
              <a:t> a </a:t>
            </a:r>
            <a:r>
              <a:rPr lang="cs-CZ" dirty="0" err="1"/>
              <a:t>compliance</a:t>
            </a:r>
            <a:r>
              <a:rPr lang="cs-CZ" dirty="0"/>
              <a:t> </a:t>
            </a:r>
            <a:r>
              <a:rPr lang="cs-CZ" dirty="0" err="1"/>
              <a:t>check</a:t>
            </a:r>
            <a:r>
              <a:rPr lang="cs-CZ" dirty="0"/>
              <a:t> to </a:t>
            </a:r>
            <a:r>
              <a:rPr lang="cs-CZ" dirty="0" err="1"/>
              <a:t>assess</a:t>
            </a:r>
            <a:r>
              <a:rPr lang="cs-CZ" dirty="0"/>
              <a:t> </a:t>
            </a:r>
            <a:r>
              <a:rPr lang="cs-CZ" dirty="0" err="1"/>
              <a:t>whether</a:t>
            </a:r>
            <a:r>
              <a:rPr lang="cs-CZ" dirty="0"/>
              <a:t> VAT </a:t>
            </a:r>
            <a:r>
              <a:rPr lang="cs-CZ" dirty="0" err="1"/>
              <a:t>refunds</a:t>
            </a:r>
            <a:r>
              <a:rPr lang="cs-CZ" dirty="0"/>
              <a:t> to business in EU </a:t>
            </a:r>
            <a:r>
              <a:rPr lang="cs-CZ" dirty="0" err="1"/>
              <a:t>Member</a:t>
            </a:r>
            <a:r>
              <a:rPr lang="cs-CZ" dirty="0"/>
              <a:t> </a:t>
            </a:r>
            <a:r>
              <a:rPr lang="cs-CZ" dirty="0" err="1"/>
              <a:t>States</a:t>
            </a:r>
            <a:r>
              <a:rPr lang="cs-CZ" dirty="0"/>
              <a:t> are in line </a:t>
            </a:r>
            <a:r>
              <a:rPr lang="cs-CZ" dirty="0" err="1"/>
              <a:t>with</a:t>
            </a:r>
            <a:r>
              <a:rPr lang="cs-CZ" dirty="0"/>
              <a:t> </a:t>
            </a:r>
            <a:r>
              <a:rPr lang="cs-CZ" dirty="0" err="1"/>
              <a:t>current</a:t>
            </a:r>
            <a:r>
              <a:rPr lang="cs-CZ" dirty="0"/>
              <a:t> EU </a:t>
            </a:r>
            <a:r>
              <a:rPr lang="cs-CZ" dirty="0" err="1"/>
              <a:t>law</a:t>
            </a:r>
            <a:r>
              <a:rPr lang="cs-CZ" dirty="0"/>
              <a:t> and case </a:t>
            </a:r>
            <a:r>
              <a:rPr lang="cs-CZ" dirty="0" err="1"/>
              <a:t>law</a:t>
            </a:r>
            <a:r>
              <a:rPr lang="cs-CZ" dirty="0"/>
              <a:t> </a:t>
            </a:r>
            <a:r>
              <a:rPr lang="cs-CZ" dirty="0" err="1"/>
              <a:t>of</a:t>
            </a:r>
            <a:r>
              <a:rPr lang="cs-CZ" dirty="0"/>
              <a:t> </a:t>
            </a:r>
            <a:r>
              <a:rPr lang="cs-CZ" dirty="0" err="1"/>
              <a:t>the</a:t>
            </a:r>
            <a:r>
              <a:rPr lang="cs-CZ" dirty="0"/>
              <a:t> </a:t>
            </a:r>
            <a:r>
              <a:rPr lang="cs-CZ" dirty="0" err="1"/>
              <a:t>European</a:t>
            </a:r>
            <a:r>
              <a:rPr lang="cs-CZ" dirty="0"/>
              <a:t> </a:t>
            </a:r>
            <a:r>
              <a:rPr lang="cs-CZ" dirty="0" err="1"/>
              <a:t>Court</a:t>
            </a:r>
            <a:r>
              <a:rPr lang="cs-CZ" dirty="0"/>
              <a:t> </a:t>
            </a:r>
            <a:r>
              <a:rPr lang="cs-CZ" dirty="0" err="1"/>
              <a:t>of</a:t>
            </a:r>
            <a:r>
              <a:rPr lang="cs-CZ" dirty="0"/>
              <a:t> Justice </a:t>
            </a:r>
          </a:p>
          <a:p>
            <a:r>
              <a:rPr lang="cs-CZ" dirty="0" smtClean="0"/>
              <a:t>/sdělení </a:t>
            </a:r>
            <a:r>
              <a:rPr lang="cs-CZ" dirty="0"/>
              <a:t>15/02/2018/. </a:t>
            </a:r>
          </a:p>
          <a:p>
            <a:endParaRPr lang="cs-CZ" dirty="0"/>
          </a:p>
        </p:txBody>
      </p:sp>
    </p:spTree>
    <p:extLst>
      <p:ext uri="{BB962C8B-B14F-4D97-AF65-F5344CB8AC3E}">
        <p14:creationId xmlns:p14="http://schemas.microsoft.com/office/powerpoint/2010/main" val="288705675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pPr algn="ctr"/>
            <a:r>
              <a:rPr lang="cs-CZ" b="1" dirty="0">
                <a:solidFill>
                  <a:srgbClr val="FFFF00"/>
                </a:solidFill>
              </a:rPr>
              <a:t>Melo Tadeu v. Portugal </a:t>
            </a:r>
          </a:p>
        </p:txBody>
      </p:sp>
      <p:sp>
        <p:nvSpPr>
          <p:cNvPr id="3" name="Symbol zastępczy zawartości 2"/>
          <p:cNvSpPr>
            <a:spLocks noGrp="1"/>
          </p:cNvSpPr>
          <p:nvPr>
            <p:ph idx="1"/>
          </p:nvPr>
        </p:nvSpPr>
        <p:spPr/>
        <p:txBody>
          <a:bodyPr>
            <a:noAutofit/>
          </a:bodyPr>
          <a:lstStyle/>
          <a:p>
            <a:pPr algn="just"/>
            <a:r>
              <a:rPr lang="cs-CZ" sz="2200" dirty="0"/>
              <a:t>Daňové orgány musí myslet na nutnost pracovat v souladu s pravidly presumpce neviny a ochrany vlastnictví v souladu s čl. 6 odst. 2 Dohody o ochraně lidských práv a základních svobod a čl. 1 Protokolu č. 1 k Dohodě, neboť zásada materiální pravdy nefunguje jednostranně a neznamená jen povinnost plátce daně vůči státu, ale znamená také povinnosti státu vůči plátci, včetně zohledňování skutečností stanovených trestními soudy během daňového řízení. </a:t>
            </a:r>
          </a:p>
        </p:txBody>
      </p:sp>
    </p:spTree>
    <p:extLst>
      <p:ext uri="{BB962C8B-B14F-4D97-AF65-F5344CB8AC3E}">
        <p14:creationId xmlns:p14="http://schemas.microsoft.com/office/powerpoint/2010/main" val="410978401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cs-CZ" b="1" dirty="0">
                <a:solidFill>
                  <a:srgbClr val="FFFF00"/>
                </a:solidFill>
              </a:rPr>
              <a:t>BULVES AD. čili EUROMAK METAL </a:t>
            </a:r>
            <a:r>
              <a:rPr lang="cs-CZ" b="1" dirty="0" smtClean="0">
                <a:solidFill>
                  <a:srgbClr val="FFFF00"/>
                </a:solidFill>
              </a:rPr>
              <a:t>DOO </a:t>
            </a:r>
            <a:endParaRPr lang="cs-CZ" b="1" dirty="0">
              <a:solidFill>
                <a:srgbClr val="FFFF00"/>
              </a:solidFill>
            </a:endParaRPr>
          </a:p>
        </p:txBody>
      </p:sp>
      <p:sp>
        <p:nvSpPr>
          <p:cNvPr id="3" name="Symbol zastępczy zawartości 2"/>
          <p:cNvSpPr>
            <a:spLocks noGrp="1"/>
          </p:cNvSpPr>
          <p:nvPr>
            <p:ph idx="1"/>
          </p:nvPr>
        </p:nvSpPr>
        <p:spPr>
          <a:xfrm>
            <a:off x="1793404" y="2638044"/>
            <a:ext cx="8542265" cy="3101983"/>
          </a:xfrm>
        </p:spPr>
        <p:txBody>
          <a:bodyPr>
            <a:normAutofit fontScale="92500" lnSpcReduction="20000"/>
          </a:bodyPr>
          <a:lstStyle/>
          <a:p>
            <a:pPr algn="just"/>
            <a:r>
              <a:rPr lang="cs-CZ" dirty="0"/>
              <a:t>„71. Se zohledněním včasného a celkového splnění povinnosti podat přiznání DPH společností, která podává stížnost, její neschopnost zajistit splnění povinností podat přiznání DPH dodavateli, a také skutečnost, že v systému DPH </a:t>
            </a:r>
            <a:r>
              <a:rPr lang="cs-CZ" b="1" dirty="0">
                <a:solidFill>
                  <a:srgbClr val="FFFF00"/>
                </a:solidFill>
              </a:rPr>
              <a:t>nedošlo k podvodu, o kterém by společnost podávající stížnost věděla, nebo měla opatření, aby k takovým informacím dospěla, </a:t>
            </a:r>
            <a:r>
              <a:rPr lang="cs-CZ" dirty="0" smtClean="0"/>
              <a:t>Soudní dvůr </a:t>
            </a:r>
            <a:r>
              <a:rPr lang="cs-CZ" dirty="0"/>
              <a:t>uznává, že vzhledem k ní (této společnosti – </a:t>
            </a:r>
            <a:r>
              <a:rPr lang="cs-CZ" i="1" dirty="0"/>
              <a:t>pozn. </a:t>
            </a:r>
            <a:r>
              <a:rPr lang="cs-CZ" i="1" dirty="0" err="1"/>
              <a:t>překl</a:t>
            </a:r>
            <a:r>
              <a:rPr lang="cs-CZ" dirty="0"/>
              <a:t>.) nebylo nutné požadovat, aby společnost nesla plné důsledky za nesplnění daňových povinností svých dodavatelů v oblasti DPH v řádném termínu, což přijalo podobu zamítnutí aplikace oprávnění na odpočet vyměřené DPH a v důsledku toho nařízení úhrady DPH podruhé, tentokrát s úroky. </a:t>
            </a:r>
            <a:r>
              <a:rPr lang="cs-CZ" dirty="0" smtClean="0"/>
              <a:t>Soudní dvůr uznává</a:t>
            </a:r>
            <a:r>
              <a:rPr lang="cs-CZ" dirty="0"/>
              <a:t>, že toto stanovisko představovalo pro společnost podávající stížnost nadměrnou individuální zátěž, která narušila spravedlivou rovnováhu, jaká musí být zachována mezi požadavky všeobecného zájmu společnosti a požadavky ochrany vlastnického </a:t>
            </a:r>
            <a:r>
              <a:rPr lang="cs-CZ" dirty="0" smtClean="0"/>
              <a:t>práva - </a:t>
            </a:r>
            <a:r>
              <a:rPr lang="cs-CZ" b="1" dirty="0" smtClean="0">
                <a:solidFill>
                  <a:srgbClr val="FFFF00"/>
                </a:solidFill>
              </a:rPr>
              <a:t>porušení </a:t>
            </a:r>
            <a:r>
              <a:rPr lang="cs-CZ" b="1" dirty="0">
                <a:solidFill>
                  <a:srgbClr val="FFFF00"/>
                </a:solidFill>
              </a:rPr>
              <a:t>čl. 1 Protokolu č. 1 k Dohodě.</a:t>
            </a:r>
          </a:p>
        </p:txBody>
      </p:sp>
    </p:spTree>
    <p:extLst>
      <p:ext uri="{BB962C8B-B14F-4D97-AF65-F5344CB8AC3E}">
        <p14:creationId xmlns:p14="http://schemas.microsoft.com/office/powerpoint/2010/main" val="306499757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74593" y="571500"/>
            <a:ext cx="5715000" cy="5715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pole tekstowe 6"/>
          <p:cNvSpPr txBox="1"/>
          <p:nvPr/>
        </p:nvSpPr>
        <p:spPr>
          <a:xfrm>
            <a:off x="8241399" y="3238746"/>
            <a:ext cx="2212258" cy="369332"/>
          </a:xfrm>
          <a:prstGeom prst="rect">
            <a:avLst/>
          </a:prstGeom>
          <a:noFill/>
        </p:spPr>
        <p:txBody>
          <a:bodyPr wrap="square" rtlCol="0">
            <a:spAutoFit/>
          </a:bodyPr>
          <a:lstStyle/>
          <a:p>
            <a:pPr algn="ctr"/>
            <a:r>
              <a:rPr lang="cs-CZ"/>
              <a:t>Děkuji za pozornost</a:t>
            </a:r>
          </a:p>
        </p:txBody>
      </p:sp>
    </p:spTree>
    <p:extLst>
      <p:ext uri="{BB962C8B-B14F-4D97-AF65-F5344CB8AC3E}">
        <p14:creationId xmlns:p14="http://schemas.microsoft.com/office/powerpoint/2010/main" val="1244739426"/>
      </p:ext>
    </p:extLst>
  </p:cSld>
  <p:clrMapOvr>
    <a:masterClrMapping/>
  </p:clrMapOvr>
</p:sld>
</file>

<file path=ppt/theme/theme1.xml><?xml version="1.0" encoding="utf-8"?>
<a:theme xmlns:a="http://schemas.openxmlformats.org/drawingml/2006/main" name="Paczka">
  <a:themeElements>
    <a:clrScheme name="Parcel">
      <a:dk1>
        <a:srgbClr val="000000"/>
      </a:dk1>
      <a:lt1>
        <a:srgbClr val="FFFFFF"/>
      </a:lt1>
      <a:dk2>
        <a:srgbClr val="635D4D"/>
      </a:dk2>
      <a:lt2>
        <a:srgbClr val="D8D6BA"/>
      </a:lt2>
      <a:accent1>
        <a:srgbClr val="9CBEBD"/>
      </a:accent1>
      <a:accent2>
        <a:srgbClr val="D2CB6C"/>
      </a:accent2>
      <a:accent3>
        <a:srgbClr val="9D9A93"/>
      </a:accent3>
      <a:accent4>
        <a:srgbClr val="C89F5D"/>
      </a:accent4>
      <a:accent5>
        <a:srgbClr val="A9A57C"/>
      </a:accent5>
      <a:accent6>
        <a:srgbClr val="95A39D"/>
      </a:accent6>
      <a:hlink>
        <a:srgbClr val="D25814"/>
      </a:hlink>
      <a:folHlink>
        <a:srgbClr val="849A0A"/>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xmlns="" name="Parcel" id="{8BEC4385-4EB9-4D53-BFB5-0EA123736B6D}" vid="{0BDC4BB7-8AF9-46FD-8C32-AB93AC9C4100}"/>
    </a:ext>
  </a:extLst>
</a:theme>
</file>

<file path=ppt/theme/theme2.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TM10001115[[fn=Paczka]]</Template>
  <TotalTime>770</TotalTime>
  <Words>2924</Words>
  <Application>Microsoft Office PowerPoint</Application>
  <PresentationFormat>Niestandardowy</PresentationFormat>
  <Paragraphs>200</Paragraphs>
  <Slides>45</Slides>
  <Notes>45</Notes>
  <HiddenSlides>0</HiddenSlides>
  <MMClips>0</MMClips>
  <ScaleCrop>false</ScaleCrop>
  <HeadingPairs>
    <vt:vector size="4" baseType="variant">
      <vt:variant>
        <vt:lpstr>Motyw</vt:lpstr>
      </vt:variant>
      <vt:variant>
        <vt:i4>1</vt:i4>
      </vt:variant>
      <vt:variant>
        <vt:lpstr>Tytuły slajdów</vt:lpstr>
      </vt:variant>
      <vt:variant>
        <vt:i4>45</vt:i4>
      </vt:variant>
    </vt:vector>
  </HeadingPairs>
  <TitlesOfParts>
    <vt:vector size="46" baseType="lpstr">
      <vt:lpstr>Paczka</vt:lpstr>
      <vt:lpstr>Co hrají plátci DPH? Analýza transakce dle judikatury SDEU – karuselové podvody</vt:lpstr>
      <vt:lpstr>Prezentacja programu PowerPoint</vt:lpstr>
      <vt:lpstr>Prezentacja programu PowerPoint</vt:lpstr>
      <vt:lpstr>SPOLEČNÝ SYSTÉM DPH </vt:lpstr>
      <vt:lpstr>Prezentacja programu PowerPoint</vt:lpstr>
      <vt:lpstr>Prezentacja programu PowerPoint</vt:lpstr>
      <vt:lpstr>Prezentacja programu PowerPoint</vt:lpstr>
      <vt:lpstr>Neformálně NASTOLENÁ PRAVIDLA</vt:lpstr>
      <vt:lpstr>Prezentacja programu PowerPoint</vt:lpstr>
      <vt:lpstr>Nejdůležitější systémová otázka</vt:lpstr>
      <vt:lpstr>Prezentacja programu PowerPoint</vt:lpstr>
      <vt:lpstr>Prezentacja programu PowerPoint</vt:lpstr>
      <vt:lpstr>JE</vt:lpstr>
      <vt:lpstr>Není</vt:lpstr>
      <vt:lpstr>Není fiktivní transakcÍ</vt:lpstr>
      <vt:lpstr>Fiktivnost transakce nelze dovodit</vt:lpstr>
      <vt:lpstr>Zdánlivá, neplatná transakce </vt:lpstr>
      <vt:lpstr>Prezentacja programu PowerPoint</vt:lpstr>
      <vt:lpstr>Prezentacja programu PowerPoint</vt:lpstr>
      <vt:lpstr>Rozsudek SDEU Direct Cosmetics a jiných</vt:lpstr>
      <vt:lpstr>Rozsudek SDEU Direct Cosmetics a jiných</vt:lpstr>
      <vt:lpstr>Prezentacja programu PowerPoint</vt:lpstr>
      <vt:lpstr>Podvod</vt:lpstr>
      <vt:lpstr>Daňový kolotoč</vt:lpstr>
      <vt:lpstr>Daňový kolotoč</vt:lpstr>
      <vt:lpstr>Daňový kolotoč</vt:lpstr>
      <vt:lpstr>KoncepT dobré víry</vt:lpstr>
      <vt:lpstr>KoncepT dobré víry</vt:lpstr>
      <vt:lpstr>Zneužití práva</vt:lpstr>
      <vt:lpstr>Zneužití práva</vt:lpstr>
      <vt:lpstr>Zneužití práva</vt:lpstr>
      <vt:lpstr>Prezentacja programu PowerPoint</vt:lpstr>
      <vt:lpstr>Rozdílnost důsledků</vt:lpstr>
      <vt:lpstr>Rozdílnost důsledků</vt:lpstr>
      <vt:lpstr>Rozdílnost důsledků</vt:lpstr>
      <vt:lpstr>Prezentacja programu PowerPoint</vt:lpstr>
      <vt:lpstr>Daňový kolotoč</vt:lpstr>
      <vt:lpstr>Daňový kolotoč</vt:lpstr>
      <vt:lpstr>Je to v rozporu </vt:lpstr>
      <vt:lpstr>Je to v rozporu</vt:lpstr>
      <vt:lpstr>Důsledky</vt:lpstr>
      <vt:lpstr>EVROPSKÁ KOMISE</vt:lpstr>
      <vt:lpstr>Melo Tadeu v. Portugal </vt:lpstr>
      <vt:lpstr>BULVES AD. čili EUROMAK METAL DOO </vt:lpstr>
      <vt:lpstr>Prezentacja programu PowerPoint</vt:lpstr>
    </vt:vector>
  </TitlesOfParts>
  <Company>Biuro Tłumaczeń VIVALANG | www.vivalang.pl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 co grają VATowcy? Analiza transakcji według orzecznictwa TSUE</dc:title>
  <dc:creator>Biuro Tłumaczeń VIVALANG | www.vivalang.pl</dc:creator>
  <cp:lastModifiedBy>Agnieszka(Junior PM)</cp:lastModifiedBy>
  <cp:revision>70</cp:revision>
  <dcterms:created xsi:type="dcterms:W3CDTF">2018-10-08T14:23:35Z</dcterms:created>
  <dcterms:modified xsi:type="dcterms:W3CDTF">2018-10-26T12:20:09Z</dcterms:modified>
</cp:coreProperties>
</file>