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61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3" r:id="rId13"/>
    <p:sldId id="294" r:id="rId14"/>
    <p:sldId id="292" r:id="rId15"/>
    <p:sldId id="283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20">
          <p15:clr>
            <a:srgbClr val="A4A3A4"/>
          </p15:clr>
        </p15:guide>
        <p15:guide id="2" orient="horz" pos="1272">
          <p15:clr>
            <a:srgbClr val="A4A3A4"/>
          </p15:clr>
        </p15:guide>
        <p15:guide id="3" orient="horz" pos="715">
          <p15:clr>
            <a:srgbClr val="A4A3A4"/>
          </p15:clr>
        </p15:guide>
        <p15:guide id="4" orient="horz" pos="3861">
          <p15:clr>
            <a:srgbClr val="A4A3A4"/>
          </p15:clr>
        </p15:guide>
        <p15:guide id="5" orient="horz" pos="3944">
          <p15:clr>
            <a:srgbClr val="A4A3A4"/>
          </p15:clr>
        </p15:guide>
        <p15:guide id="6" pos="321">
          <p15:clr>
            <a:srgbClr val="A4A3A4"/>
          </p15:clr>
        </p15:guide>
        <p15:guide id="7" pos="5418">
          <p15:clr>
            <a:srgbClr val="A4A3A4"/>
          </p15:clr>
        </p15:guide>
        <p15:guide id="8" pos="682">
          <p15:clr>
            <a:srgbClr val="A4A3A4"/>
          </p15:clr>
        </p15:guide>
        <p15:guide id="9" pos="2766">
          <p15:clr>
            <a:srgbClr val="A4A3A4"/>
          </p15:clr>
        </p15:guide>
        <p15:guide id="10" pos="297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87D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33" autoAdjust="0"/>
    <p:restoredTop sz="94611" autoAdjust="0"/>
  </p:normalViewPr>
  <p:slideViewPr>
    <p:cSldViewPr snapToGrid="0">
      <p:cViewPr varScale="1">
        <p:scale>
          <a:sx n="124" d="100"/>
          <a:sy n="124" d="100"/>
        </p:scale>
        <p:origin x="1326" y="102"/>
      </p:cViewPr>
      <p:guideLst>
        <p:guide orient="horz" pos="1120"/>
        <p:guide orient="horz" pos="1272"/>
        <p:guide orient="horz" pos="715"/>
        <p:guide orient="horz" pos="3861"/>
        <p:guide orient="horz" pos="3944"/>
        <p:guide pos="321"/>
        <p:guide pos="5418"/>
        <p:guide pos="682"/>
        <p:guide pos="2766"/>
        <p:guide pos="297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altLang="cs-CZ" dirty="0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 altLang="cs-CZ" dirty="0"/>
          </a:p>
        </p:txBody>
      </p:sp>
      <p:sp>
        <p:nvSpPr>
          <p:cNvPr id="1003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altLang="cs-CZ" dirty="0"/>
          </a:p>
        </p:txBody>
      </p:sp>
      <p:sp>
        <p:nvSpPr>
          <p:cNvPr id="1003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634D9CB-1186-4E97-85EF-EEFDD3E78B1E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8451449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cs-CZ" altLang="cs-CZ" dirty="0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cs-CZ" altLang="cs-CZ" dirty="0"/>
          </a:p>
        </p:txBody>
      </p:sp>
      <p:sp>
        <p:nvSpPr>
          <p:cNvPr id="1024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24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4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cs-CZ" altLang="cs-CZ" dirty="0"/>
          </a:p>
        </p:txBody>
      </p:sp>
      <p:sp>
        <p:nvSpPr>
          <p:cNvPr id="1024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061A6D36-8CFB-40FE-8D60-D2050488125D}" type="slidenum">
              <a:rPr lang="cs-CZ" altLang="cs-CZ"/>
              <a:pPr/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388111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82675" y="2565401"/>
            <a:ext cx="7518400" cy="2663825"/>
          </a:xfrm>
        </p:spPr>
        <p:txBody>
          <a:bodyPr tIns="0" bIns="0" anchor="ctr"/>
          <a:lstStyle>
            <a:lvl1pPr>
              <a:defRPr sz="3200"/>
            </a:lvl1pPr>
          </a:lstStyle>
          <a:p>
            <a:pPr lvl="0"/>
            <a:r>
              <a:rPr lang="cs-CZ" altLang="cs-CZ" noProof="0" smtClean="0"/>
              <a:t>Kliknutím lze upravit styl.</a:t>
            </a:r>
            <a:endParaRPr lang="en-GB" altLang="cs-CZ" noProof="0" dirty="0" smtClean="0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18417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969696"/>
                </a:solidFill>
              </a:defRPr>
            </a:lvl1pPr>
          </a:lstStyle>
          <a:p>
            <a:fld id="{0DE708CC-0C3F-4567-9698-B54C0F35BD31}" type="slidenum">
              <a:rPr lang="cs-CZ" altLang="cs-CZ" smtClean="0"/>
              <a:pPr/>
              <a:t>‹#›</a:t>
            </a:fld>
            <a:endParaRPr lang="cs-CZ" altLang="cs-CZ" dirty="0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</a:defRPr>
            </a:lvl1pPr>
          </a:lstStyle>
          <a:p>
            <a:r>
              <a:rPr lang="en-US" altLang="cs-CZ" dirty="0" smtClean="0"/>
              <a:t>Define footer - Name of the presentation / Your name / Unit, Office</a:t>
            </a:r>
            <a:endParaRPr lang="cs-CZ" alt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Kliknutím lze upravit styl.</a:t>
            </a:r>
            <a:endParaRPr lang="en-GB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00287D"/>
              </a:buClr>
              <a:buSzPct val="100000"/>
              <a:buFont typeface="Wingdings" panose="05000000000000000000" pitchFamily="2" charset="2"/>
              <a:buChar char="§"/>
              <a:defRPr/>
            </a:lvl1pPr>
            <a:lvl2pPr marL="742950" indent="-285750">
              <a:buClr>
                <a:srgbClr val="00287D"/>
              </a:buClr>
              <a:buFont typeface="Wingdings" panose="05000000000000000000" pitchFamily="2" charset="2"/>
              <a:buChar char="§"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970407D-EE58-4A0B-824B-1D3AE42DD9CF}" type="slidenum">
              <a:rPr lang="cs-CZ" altLang="cs-CZ"/>
              <a:pPr/>
              <a:t>‹#›</a:t>
            </a:fld>
            <a:endParaRPr lang="cs-CZ" altLang="cs-CZ" dirty="0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</a:defRPr>
            </a:lvl1pPr>
          </a:lstStyle>
          <a:p>
            <a:r>
              <a:rPr lang="en-US" altLang="cs-CZ" dirty="0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6860472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9589" y="4406901"/>
            <a:ext cx="809148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noProof="0" smtClean="0"/>
              <a:t>Kliknutím lze upravit styl.</a:t>
            </a:r>
            <a:endParaRPr lang="en-GB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9589" y="2906713"/>
            <a:ext cx="8091487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7F5D36C-8A95-44A1-B2E3-4B4CEE4AA93A}" type="slidenum">
              <a:rPr lang="cs-CZ" altLang="cs-CZ"/>
              <a:pPr/>
              <a:t>‹#›</a:t>
            </a:fld>
            <a:endParaRPr lang="cs-CZ" altLang="cs-CZ" dirty="0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</a:defRPr>
            </a:lvl1pPr>
          </a:lstStyle>
          <a:p>
            <a:r>
              <a:rPr lang="en-US" altLang="cs-CZ" dirty="0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5636450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Kliknutím lze upravit styl.</a:t>
            </a:r>
            <a:endParaRPr lang="en-GB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9588" y="2019301"/>
            <a:ext cx="3876944" cy="41105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24131" y="2019301"/>
            <a:ext cx="3876944" cy="41105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1152B74-69A5-4C0F-AF65-094CC50B2C3C}" type="slidenum">
              <a:rPr lang="cs-CZ" altLang="cs-CZ"/>
              <a:pPr/>
              <a:t>‹#›</a:t>
            </a:fld>
            <a:endParaRPr lang="cs-CZ" altLang="cs-CZ" dirty="0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</a:defRPr>
            </a:lvl1pPr>
          </a:lstStyle>
          <a:p>
            <a:r>
              <a:rPr lang="en-US" altLang="cs-CZ" dirty="0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240045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9589" y="1134533"/>
            <a:ext cx="8091487" cy="643467"/>
          </a:xfrm>
        </p:spPr>
        <p:txBody>
          <a:bodyPr/>
          <a:lstStyle>
            <a:lvl1pPr>
              <a:defRPr/>
            </a:lvl1pPr>
          </a:lstStyle>
          <a:p>
            <a:r>
              <a:rPr lang="cs-CZ" noProof="0" smtClean="0"/>
              <a:t>Kliknutím lze upravit styl.</a:t>
            </a:r>
            <a:endParaRPr lang="en-GB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12369" y="2019300"/>
            <a:ext cx="387865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9588" y="2915728"/>
            <a:ext cx="3874282" cy="32104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723119" y="2019300"/>
            <a:ext cx="387795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22963" y="2938734"/>
            <a:ext cx="3878113" cy="319113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595CD6F-6F72-494C-9F75-EA7F2E402090}" type="slidenum">
              <a:rPr lang="cs-CZ" altLang="cs-CZ"/>
              <a:pPr/>
              <a:t>‹#›</a:t>
            </a:fld>
            <a:endParaRPr lang="cs-CZ" altLang="cs-CZ" dirty="0"/>
          </a:p>
        </p:txBody>
      </p:sp>
      <p:sp>
        <p:nvSpPr>
          <p:cNvPr id="9" name="Rectangle 17"/>
          <p:cNvSpPr>
            <a:spLocks noGrp="1" noChangeArrowheads="1"/>
          </p:cNvSpPr>
          <p:nvPr>
            <p:ph type="ftr" sz="quarter" idx="12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</a:defRPr>
            </a:lvl1pPr>
          </a:lstStyle>
          <a:p>
            <a:r>
              <a:rPr lang="en-US" altLang="cs-CZ" dirty="0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5253173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Kliknutím lze upravit styl.</a:t>
            </a:r>
            <a:endParaRPr lang="en-GB" noProof="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>
          <a:xfrm>
            <a:off x="422694" y="6248400"/>
            <a:ext cx="630591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cs-CZ" dirty="0" smtClean="0"/>
              <a:t>Define footer - Name of the presentation / Your name / Unit, Office</a:t>
            </a:r>
            <a:endParaRPr lang="cs-CZ" alt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27DA5A4-BFC5-452F-9F43-ADC3A6F1509E}" type="slidenum">
              <a:rPr lang="cs-CZ" altLang="cs-CZ"/>
              <a:pPr/>
              <a:t>‹#›</a:t>
            </a:fld>
            <a:endParaRPr lang="cs-CZ" altLang="cs-CZ" dirty="0"/>
          </a:p>
        </p:txBody>
      </p:sp>
      <p:sp>
        <p:nvSpPr>
          <p:cNvPr id="5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9588" y="2019300"/>
            <a:ext cx="8091487" cy="41068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710002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D6C118-631F-4A80-9886-907009361577}" type="slidenum">
              <a:rPr lang="cs-CZ" altLang="cs-CZ"/>
              <a:pPr/>
              <a:t>‹#›</a:t>
            </a:fld>
            <a:endParaRPr lang="cs-CZ" altLang="cs-CZ" dirty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</a:defRPr>
            </a:lvl1pPr>
          </a:lstStyle>
          <a:p>
            <a:r>
              <a:rPr lang="en-US" altLang="cs-CZ" dirty="0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9540641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9588" y="1134534"/>
            <a:ext cx="8091487" cy="643465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noProof="0" smtClean="0"/>
              <a:t>Kliknutím lze upravit styl.</a:t>
            </a:r>
            <a:endParaRPr lang="en-GB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1" y="2019300"/>
            <a:ext cx="5026025" cy="410686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9588" y="2019300"/>
            <a:ext cx="2746884" cy="41068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noProof="0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A562BE3-FB3A-4F01-A26A-8D36CDF01ADA}" type="slidenum">
              <a:rPr lang="cs-CZ" altLang="cs-CZ"/>
              <a:pPr/>
              <a:t>‹#›</a:t>
            </a:fld>
            <a:endParaRPr lang="cs-CZ" altLang="cs-CZ" dirty="0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</a:defRPr>
            </a:lvl1pPr>
          </a:lstStyle>
          <a:p>
            <a:r>
              <a:rPr lang="en-US" altLang="cs-CZ" dirty="0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31545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5087507"/>
            <a:ext cx="5486400" cy="566739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134533"/>
            <a:ext cx="5486400" cy="387454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654246"/>
            <a:ext cx="5486400" cy="4756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268BFBB-FD49-4E22-AEFE-2646EB3E88CA}" type="slidenum">
              <a:rPr lang="cs-CZ" altLang="cs-CZ"/>
              <a:pPr/>
              <a:t>‹#›</a:t>
            </a:fld>
            <a:endParaRPr lang="cs-CZ" altLang="cs-CZ" dirty="0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</a:defRPr>
            </a:lvl1pPr>
          </a:lstStyle>
          <a:p>
            <a:r>
              <a:rPr lang="en-US" altLang="cs-CZ" dirty="0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6953200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Kliknutím lze upravit styl.</a:t>
            </a:r>
            <a:endParaRPr lang="en-GB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FD44865-E482-4274-BA0A-6D969A5DE30D}" type="slidenum">
              <a:rPr lang="cs-CZ" altLang="cs-CZ"/>
              <a:pPr/>
              <a:t>‹#›</a:t>
            </a:fld>
            <a:endParaRPr lang="cs-CZ" altLang="cs-CZ" dirty="0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</a:defRPr>
            </a:lvl1pPr>
          </a:lstStyle>
          <a:p>
            <a:r>
              <a:rPr lang="en-US" altLang="cs-CZ" dirty="0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3906166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97689" y="1125539"/>
            <a:ext cx="1703387" cy="5006975"/>
          </a:xfrm>
        </p:spPr>
        <p:txBody>
          <a:bodyPr vert="eaVert"/>
          <a:lstStyle/>
          <a:p>
            <a:r>
              <a:rPr lang="cs-CZ" noProof="0" smtClean="0"/>
              <a:t>Kliknutím lze upravit styl.</a:t>
            </a:r>
            <a:endParaRPr lang="en-GB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9588" y="1125539"/>
            <a:ext cx="6037861" cy="5006975"/>
          </a:xfrm>
        </p:spPr>
        <p:txBody>
          <a:bodyPr vert="eaVert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7153075-B133-4825-BEAD-9495BA665D34}" type="slidenum">
              <a:rPr lang="cs-CZ" altLang="cs-CZ"/>
              <a:pPr/>
              <a:t>‹#›</a:t>
            </a:fld>
            <a:endParaRPr lang="cs-CZ" altLang="cs-CZ" dirty="0"/>
          </a:p>
        </p:txBody>
      </p:sp>
      <p:sp>
        <p:nvSpPr>
          <p:cNvPr id="6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</a:defRPr>
            </a:lvl1pPr>
          </a:lstStyle>
          <a:p>
            <a:r>
              <a:rPr lang="en-US" altLang="cs-CZ" dirty="0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752727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509589" y="1125539"/>
            <a:ext cx="8086635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noProof="0" dirty="0" err="1" smtClean="0"/>
              <a:t>Klepnutím</a:t>
            </a:r>
            <a:r>
              <a:rPr lang="en-GB" altLang="cs-CZ" noProof="0" dirty="0" smtClean="0"/>
              <a:t> </a:t>
            </a:r>
            <a:r>
              <a:rPr lang="en-GB" altLang="cs-CZ" noProof="0" dirty="0" err="1" smtClean="0"/>
              <a:t>lze</a:t>
            </a:r>
            <a:r>
              <a:rPr lang="en-GB" altLang="cs-CZ" noProof="0" dirty="0" smtClean="0"/>
              <a:t> </a:t>
            </a:r>
            <a:r>
              <a:rPr lang="en-GB" altLang="cs-CZ" noProof="0" dirty="0" err="1" smtClean="0"/>
              <a:t>upravit</a:t>
            </a:r>
            <a:r>
              <a:rPr lang="en-GB" altLang="cs-CZ" noProof="0" dirty="0" smtClean="0"/>
              <a:t> </a:t>
            </a:r>
            <a:r>
              <a:rPr lang="en-GB" altLang="cs-CZ" noProof="0" dirty="0" err="1" smtClean="0"/>
              <a:t>styl</a:t>
            </a:r>
            <a:r>
              <a:rPr lang="en-GB" altLang="cs-CZ" noProof="0" dirty="0" smtClean="0"/>
              <a:t> </a:t>
            </a:r>
            <a:r>
              <a:rPr lang="en-GB" altLang="cs-CZ" noProof="0" dirty="0" err="1" smtClean="0"/>
              <a:t>předlohy</a:t>
            </a:r>
            <a:r>
              <a:rPr lang="en-GB" altLang="cs-CZ" noProof="0" dirty="0" smtClean="0"/>
              <a:t> </a:t>
            </a:r>
            <a:r>
              <a:rPr lang="en-GB" altLang="cs-CZ" noProof="0" dirty="0" err="1" smtClean="0"/>
              <a:t>nadpisů</a:t>
            </a:r>
            <a:r>
              <a:rPr lang="en-GB" altLang="cs-CZ" noProof="0" dirty="0" smtClean="0"/>
              <a:t>.</a:t>
            </a:r>
          </a:p>
        </p:txBody>
      </p:sp>
      <p:sp>
        <p:nvSpPr>
          <p:cNvPr id="6452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9589" y="2017713"/>
            <a:ext cx="8082321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noProof="0" dirty="0" err="1" smtClean="0"/>
              <a:t>Klepnutím</a:t>
            </a:r>
            <a:r>
              <a:rPr lang="en-GB" altLang="cs-CZ" noProof="0" dirty="0" smtClean="0"/>
              <a:t> </a:t>
            </a:r>
            <a:r>
              <a:rPr lang="en-GB" altLang="cs-CZ" noProof="0" dirty="0" err="1" smtClean="0"/>
              <a:t>lze</a:t>
            </a:r>
            <a:r>
              <a:rPr lang="en-GB" altLang="cs-CZ" noProof="0" dirty="0" smtClean="0"/>
              <a:t> </a:t>
            </a:r>
            <a:r>
              <a:rPr lang="en-GB" altLang="cs-CZ" noProof="0" dirty="0" err="1" smtClean="0"/>
              <a:t>upravit</a:t>
            </a:r>
            <a:r>
              <a:rPr lang="en-GB" altLang="cs-CZ" noProof="0" dirty="0" smtClean="0"/>
              <a:t> </a:t>
            </a:r>
            <a:r>
              <a:rPr lang="en-GB" altLang="cs-CZ" noProof="0" dirty="0" err="1" smtClean="0"/>
              <a:t>styly</a:t>
            </a:r>
            <a:r>
              <a:rPr lang="en-GB" altLang="cs-CZ" noProof="0" dirty="0" smtClean="0"/>
              <a:t> </a:t>
            </a:r>
            <a:r>
              <a:rPr lang="en-GB" altLang="cs-CZ" noProof="0" dirty="0" err="1" smtClean="0"/>
              <a:t>předlohy</a:t>
            </a:r>
            <a:r>
              <a:rPr lang="en-GB" altLang="cs-CZ" noProof="0" dirty="0" smtClean="0"/>
              <a:t> </a:t>
            </a:r>
            <a:r>
              <a:rPr lang="en-GB" altLang="cs-CZ" noProof="0" dirty="0" err="1" smtClean="0"/>
              <a:t>textu</a:t>
            </a:r>
            <a:r>
              <a:rPr lang="en-GB" altLang="cs-CZ" noProof="0" dirty="0" smtClean="0"/>
              <a:t>.</a:t>
            </a:r>
          </a:p>
          <a:p>
            <a:pPr lvl="1"/>
            <a:r>
              <a:rPr lang="en-GB" altLang="cs-CZ" noProof="0" dirty="0" err="1" smtClean="0"/>
              <a:t>Druhá</a:t>
            </a:r>
            <a:r>
              <a:rPr lang="en-GB" altLang="cs-CZ" noProof="0" dirty="0" smtClean="0"/>
              <a:t> </a:t>
            </a:r>
            <a:r>
              <a:rPr lang="en-GB" altLang="cs-CZ" noProof="0" dirty="0" err="1" smtClean="0"/>
              <a:t>úroveň</a:t>
            </a:r>
            <a:endParaRPr lang="en-GB" altLang="cs-CZ" noProof="0" dirty="0" smtClean="0"/>
          </a:p>
        </p:txBody>
      </p:sp>
      <p:sp>
        <p:nvSpPr>
          <p:cNvPr id="64530" name="Rectangle 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18417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969696"/>
                </a:solidFill>
                <a:latin typeface="+mj-lt"/>
              </a:defRPr>
            </a:lvl1pPr>
          </a:lstStyle>
          <a:p>
            <a:fld id="{0DE708CC-0C3F-4567-9698-B54C0F35BD31}" type="slidenum">
              <a:rPr lang="cs-CZ" altLang="cs-CZ" smtClean="0"/>
              <a:pPr/>
              <a:t>‹#›</a:t>
            </a:fld>
            <a:endParaRPr lang="cs-CZ" altLang="cs-CZ" dirty="0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2694" y="6248400"/>
            <a:ext cx="630591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969696"/>
                </a:solidFill>
                <a:latin typeface="+mj-lt"/>
              </a:defRPr>
            </a:lvl1pPr>
          </a:lstStyle>
          <a:p>
            <a:r>
              <a:rPr lang="en-US" altLang="cs-CZ" dirty="0" smtClean="0"/>
              <a:t>Define footer - Name of the presentation / Your name / Unit, Office</a:t>
            </a:r>
            <a:endParaRPr lang="cs-CZ" alt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287D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00287D"/>
        </a:buClr>
        <a:buSzPct val="100000"/>
        <a:buFont typeface="Wingdings" pitchFamily="2" charset="2"/>
        <a:buChar char="§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287D"/>
        </a:buClr>
        <a:buSzPct val="80000"/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Blip>
          <a:blip r:embed="rId14"/>
        </a:buBlip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4"/>
        </a:buBlip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Blip>
          <a:blip r:embed="rId14"/>
        </a:buBlip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Blip>
          <a:blip r:embed="rId14"/>
        </a:buBlip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Blip>
          <a:blip r:embed="rId14"/>
        </a:buBlip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Blip>
          <a:blip r:embed="rId14"/>
        </a:buBlip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Blip>
          <a:blip r:embed="rId14"/>
        </a:buBlip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14068" y="6248400"/>
            <a:ext cx="6314536" cy="457200"/>
          </a:xfrm>
        </p:spPr>
        <p:txBody>
          <a:bodyPr/>
          <a:lstStyle/>
          <a:p>
            <a:r>
              <a:rPr lang="cs-CZ" altLang="cs-CZ" dirty="0" err="1" smtClean="0"/>
              <a:t>Dpt</a:t>
            </a:r>
            <a:r>
              <a:rPr lang="cs-CZ" altLang="cs-CZ" dirty="0" smtClean="0"/>
              <a:t>. Of Financial Law and Economics, </a:t>
            </a:r>
            <a:r>
              <a:rPr lang="cs-CZ" altLang="cs-CZ" dirty="0" err="1" smtClean="0"/>
              <a:t>Faculty</a:t>
            </a:r>
            <a:r>
              <a:rPr lang="cs-CZ" altLang="cs-CZ" dirty="0" smtClean="0"/>
              <a:t> of Law, Masaryk University</a:t>
            </a:r>
            <a:endParaRPr lang="cs-CZ" altLang="cs-CZ" dirty="0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833113" cy="457200"/>
          </a:xfrm>
        </p:spPr>
        <p:txBody>
          <a:bodyPr/>
          <a:lstStyle/>
          <a:p>
            <a:fld id="{EA4ADC9B-C3B1-4CB1-8B0D-14D528DA44A1}" type="slidenum">
              <a:rPr lang="cs-CZ" altLang="cs-CZ"/>
              <a:pPr/>
              <a:t>1</a:t>
            </a:fld>
            <a:endParaRPr lang="cs-CZ" altLang="cs-CZ" dirty="0"/>
          </a:p>
        </p:txBody>
      </p:sp>
      <p:sp>
        <p:nvSpPr>
          <p:cNvPr id="952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altLang="cs-CZ" dirty="0" smtClean="0"/>
              <a:t>Vnímání daní</a:t>
            </a:r>
            <a:r>
              <a:rPr lang="cs-CZ" altLang="cs-CZ" dirty="0"/>
              <a:t/>
            </a:r>
            <a:br>
              <a:rPr lang="cs-CZ" altLang="cs-CZ" dirty="0"/>
            </a:br>
            <a:r>
              <a:rPr lang="cs-CZ" altLang="cs-CZ" dirty="0" smtClean="0"/>
              <a:t>		</a:t>
            </a:r>
            <a:r>
              <a:rPr lang="cs-CZ" altLang="cs-CZ" sz="2000" dirty="0" smtClean="0"/>
              <a:t>Michal Radvan</a:t>
            </a:r>
            <a:endParaRPr lang="en-US" alt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22694" y="6248400"/>
            <a:ext cx="6305910" cy="457200"/>
          </a:xfrm>
          <a:prstGeom prst="rect">
            <a:avLst/>
          </a:prstGeom>
        </p:spPr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CCE4E1-ABCF-4F5D-BF07-EFB1B1F25C69}" type="slidenum">
              <a:rPr lang="cs-CZ" altLang="cs-CZ"/>
              <a:pPr/>
              <a:t>2</a:t>
            </a:fld>
            <a:endParaRPr lang="cs-CZ" altLang="cs-CZ" dirty="0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 altLang="cs-CZ" dirty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Vojtěch Šimíček – Ústavní soud ČR – Bulletin Komory daňových poradců č. 4/2014:</a:t>
            </a:r>
          </a:p>
          <a:p>
            <a:endParaRPr lang="cs-CZ" dirty="0"/>
          </a:p>
          <a:p>
            <a:r>
              <a:rPr lang="cs-CZ" dirty="0"/>
              <a:t> </a:t>
            </a:r>
            <a:r>
              <a:rPr lang="cs-CZ" i="1" dirty="0"/>
              <a:t>„pro Ústavní soud určitě prioritou nemůže být plnění základních funkcí státu. Úkolem Ústavního soudu je totiž ochrana jedince před státem“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i="1" dirty="0" smtClean="0"/>
              <a:t>„</a:t>
            </a:r>
            <a:r>
              <a:rPr lang="cs-CZ" i="1" dirty="0"/>
              <a:t>Ústavní soud tady není proto, aby chránil stát a jeho fiskální zájmy, nýbrž jedince“</a:t>
            </a:r>
            <a:r>
              <a:rPr lang="cs-CZ" dirty="0"/>
              <a:t>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Berně (daniny) jako omezení vlastnického práva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9589" y="1774372"/>
            <a:ext cx="8082321" cy="4615542"/>
          </a:xfrm>
        </p:spPr>
        <p:txBody>
          <a:bodyPr/>
          <a:lstStyle/>
          <a:p>
            <a:r>
              <a:rPr lang="cs-CZ" dirty="0"/>
              <a:t>čl. 11 odst. 5 Listiny základních práv a </a:t>
            </a:r>
            <a:r>
              <a:rPr lang="cs-CZ" dirty="0" smtClean="0"/>
              <a:t>svobod</a:t>
            </a:r>
          </a:p>
          <a:p>
            <a:endParaRPr lang="cs-CZ" i="1" dirty="0" smtClean="0"/>
          </a:p>
          <a:p>
            <a:r>
              <a:rPr lang="cs-CZ" i="1" dirty="0" smtClean="0"/>
              <a:t>„</a:t>
            </a:r>
            <a:r>
              <a:rPr lang="cs-CZ" i="1" dirty="0"/>
              <a:t>ústavní zmocnění pro parlament k legitimnímu omezení vlastnického práva skrze jím přijatý zákon</a:t>
            </a:r>
            <a:r>
              <a:rPr lang="cs-CZ" i="1" dirty="0" smtClean="0"/>
              <a:t>“</a:t>
            </a:r>
            <a:endParaRPr lang="cs-CZ" dirty="0" smtClean="0"/>
          </a:p>
          <a:p>
            <a:pPr marL="0" indent="0">
              <a:buNone/>
            </a:pPr>
            <a:r>
              <a:rPr lang="cs-CZ" sz="1600" dirty="0" smtClean="0"/>
              <a:t>WAGNEROVÁ, Eliška, et al. </a:t>
            </a:r>
            <a:r>
              <a:rPr lang="cs-CZ" sz="1600" i="1" dirty="0" smtClean="0"/>
              <a:t>Listina základních práv a svobod: komentář</a:t>
            </a:r>
            <a:r>
              <a:rPr lang="cs-CZ" sz="1600" dirty="0" smtClean="0"/>
              <a:t>. Praha: </a:t>
            </a:r>
            <a:r>
              <a:rPr lang="cs-CZ" sz="1600" dirty="0" err="1" smtClean="0"/>
              <a:t>Wolters</a:t>
            </a:r>
            <a:r>
              <a:rPr lang="cs-CZ" sz="1600" dirty="0" smtClean="0"/>
              <a:t> </a:t>
            </a:r>
            <a:r>
              <a:rPr lang="cs-CZ" sz="1600" dirty="0" err="1" smtClean="0"/>
              <a:t>Kluwer</a:t>
            </a:r>
            <a:r>
              <a:rPr lang="cs-CZ" sz="1600" dirty="0" smtClean="0"/>
              <a:t> ČR, 2012. ISBN 978-80-7357-750-6. s. 320</a:t>
            </a:r>
          </a:p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3</a:t>
            </a:fld>
            <a:endParaRPr lang="cs-CZ" alt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dirty="0" smtClean="0"/>
              <a:t>Define footer – Nam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15689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Berně jako trest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chápání berní jako omezení vlastnického práva přispívá k vnímání těchto peněžitých plnění na prvním místě jako „</a:t>
            </a:r>
            <a:r>
              <a:rPr lang="cs-CZ" b="1" dirty="0"/>
              <a:t>trestu</a:t>
            </a:r>
            <a:r>
              <a:rPr lang="cs-CZ" dirty="0"/>
              <a:t>“ </a:t>
            </a:r>
          </a:p>
          <a:p>
            <a:r>
              <a:rPr lang="cs-CZ" dirty="0"/>
              <a:t>poplatník pociťuje jejich platbu negativně a má tendenci vyhnout se </a:t>
            </a:r>
            <a:r>
              <a:rPr lang="cs-CZ" dirty="0" smtClean="0"/>
              <a:t>platbě (legálně či nelegálně)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4</a:t>
            </a:fld>
            <a:endParaRPr lang="cs-CZ" alt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519724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In </a:t>
            </a:r>
            <a:r>
              <a:rPr lang="cs-CZ" i="1" dirty="0" err="1"/>
              <a:t>dubio</a:t>
            </a:r>
            <a:r>
              <a:rPr lang="cs-CZ" i="1" dirty="0"/>
              <a:t> pro </a:t>
            </a:r>
            <a:r>
              <a:rPr lang="cs-CZ" i="1" dirty="0" err="1"/>
              <a:t>libertate</a:t>
            </a:r>
            <a:r>
              <a:rPr lang="cs-CZ" i="1" dirty="0"/>
              <a:t> (in </a:t>
            </a:r>
            <a:r>
              <a:rPr lang="cs-CZ" i="1" dirty="0" err="1"/>
              <a:t>dubio</a:t>
            </a:r>
            <a:r>
              <a:rPr lang="cs-CZ" i="1" dirty="0"/>
              <a:t> </a:t>
            </a:r>
            <a:r>
              <a:rPr lang="cs-CZ" i="1" dirty="0" err="1"/>
              <a:t>mitius</a:t>
            </a:r>
            <a:r>
              <a:rPr lang="cs-CZ" i="1" dirty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„</a:t>
            </a:r>
            <a:r>
              <a:rPr lang="cs-CZ" i="1" dirty="0"/>
              <a:t>Za situace, kdy právo umožňuje dvojí výklad, nelze pominout, že na poli veřejného práva mohou státní orgány činit pouze to, co jim zákon výslovně umožňuje;  z této maximy pak plyne, že při ukládání a vymáhání daní dle zákona (čl. 11 odst. 5 Listiny), tedy při de facto odnětí části nabytého vlastnictví, jsou orgány veřejné moci povinny ve smyslu čl. 4 odst. 4 Listiny šetřit podstatu a smysl základních práv a svobod – tedy v případě pochybností postupovat mírněji (in </a:t>
            </a:r>
            <a:r>
              <a:rPr lang="cs-CZ" i="1" dirty="0" err="1"/>
              <a:t>dubio</a:t>
            </a:r>
            <a:r>
              <a:rPr lang="cs-CZ" i="1" dirty="0"/>
              <a:t> </a:t>
            </a:r>
            <a:r>
              <a:rPr lang="cs-CZ" i="1" dirty="0" err="1"/>
              <a:t>mitius</a:t>
            </a:r>
            <a:r>
              <a:rPr lang="cs-CZ" i="1" dirty="0"/>
              <a:t>)“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sz="1600" dirty="0" smtClean="0"/>
              <a:t>Rozhodnutí </a:t>
            </a:r>
            <a:r>
              <a:rPr lang="cs-CZ" sz="1600" dirty="0"/>
              <a:t>Ústavního soudu </a:t>
            </a:r>
            <a:r>
              <a:rPr lang="cs-CZ" sz="1600" dirty="0" err="1"/>
              <a:t>sp</a:t>
            </a:r>
            <a:r>
              <a:rPr lang="cs-CZ" sz="1600" dirty="0"/>
              <a:t>. zn. IV. ÚS </a:t>
            </a:r>
            <a:r>
              <a:rPr lang="cs-CZ" sz="1600" dirty="0" smtClean="0"/>
              <a:t>666/02</a:t>
            </a:r>
            <a:endParaRPr lang="cs-CZ" sz="1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5</a:t>
            </a:fld>
            <a:endParaRPr lang="cs-CZ" alt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742054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9589" y="1125539"/>
            <a:ext cx="8086635" cy="4571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9589" y="1229444"/>
            <a:ext cx="8082321" cy="5171355"/>
          </a:xfrm>
        </p:spPr>
        <p:txBody>
          <a:bodyPr/>
          <a:lstStyle/>
          <a:p>
            <a:r>
              <a:rPr lang="cs-CZ" sz="2200" dirty="0"/>
              <a:t>Zahraniční </a:t>
            </a:r>
            <a:r>
              <a:rPr lang="cs-CZ" sz="2200" dirty="0" smtClean="0"/>
              <a:t>experti (např. THURONYI) upozorňují </a:t>
            </a:r>
            <a:r>
              <a:rPr lang="cs-CZ" sz="2200" dirty="0"/>
              <a:t>na nevhodnost principu </a:t>
            </a:r>
            <a:r>
              <a:rPr lang="cs-CZ" sz="2200" i="1" dirty="0"/>
              <a:t>in </a:t>
            </a:r>
            <a:r>
              <a:rPr lang="cs-CZ" sz="2200" i="1" dirty="0" err="1"/>
              <a:t>dubio</a:t>
            </a:r>
            <a:r>
              <a:rPr lang="cs-CZ" sz="2200" i="1" dirty="0"/>
              <a:t> pro </a:t>
            </a:r>
            <a:r>
              <a:rPr lang="cs-CZ" sz="2200" i="1" dirty="0" err="1"/>
              <a:t>libertate</a:t>
            </a:r>
            <a:r>
              <a:rPr lang="cs-CZ" sz="2200" i="1" dirty="0"/>
              <a:t> / in </a:t>
            </a:r>
            <a:r>
              <a:rPr lang="cs-CZ" sz="2200" i="1" dirty="0" err="1"/>
              <a:t>dubio</a:t>
            </a:r>
            <a:r>
              <a:rPr lang="cs-CZ" sz="2200" i="1" dirty="0"/>
              <a:t> </a:t>
            </a:r>
            <a:r>
              <a:rPr lang="cs-CZ" sz="2200" i="1" dirty="0" err="1"/>
              <a:t>contra</a:t>
            </a:r>
            <a:r>
              <a:rPr lang="cs-CZ" sz="2200" i="1" dirty="0"/>
              <a:t> </a:t>
            </a:r>
            <a:r>
              <a:rPr lang="cs-CZ" sz="2200" i="1" dirty="0" err="1"/>
              <a:t>fiscum</a:t>
            </a:r>
            <a:r>
              <a:rPr lang="cs-CZ" sz="2200" dirty="0"/>
              <a:t>. </a:t>
            </a:r>
            <a:endParaRPr lang="cs-CZ" sz="2200" dirty="0" smtClean="0"/>
          </a:p>
          <a:p>
            <a:r>
              <a:rPr lang="cs-CZ" sz="2200" dirty="0" smtClean="0"/>
              <a:t>Mnohé </a:t>
            </a:r>
            <a:r>
              <a:rPr lang="cs-CZ" sz="2200" dirty="0"/>
              <a:t>státy tento princip opouštějí pro jeho nekonzistentnost s účelovým přístupem k </a:t>
            </a:r>
            <a:r>
              <a:rPr lang="cs-CZ" sz="2200" dirty="0" smtClean="0"/>
              <a:t>interpretaci</a:t>
            </a:r>
            <a:endParaRPr lang="cs-CZ" sz="2200" dirty="0"/>
          </a:p>
          <a:p>
            <a:r>
              <a:rPr lang="cs-CZ" sz="2200" dirty="0" smtClean="0"/>
              <a:t>nebezpečí</a:t>
            </a:r>
            <a:r>
              <a:rPr lang="cs-CZ" sz="2200" dirty="0"/>
              <a:t>: pokud stát prohraje spor s daňovým subjektem z důvodu nejasné právní normy, má tendenci tuto svoji „chybu“ napravit zpřesněním textace normy, nikoliv však jejího </a:t>
            </a:r>
            <a:r>
              <a:rPr lang="cs-CZ" sz="2200" dirty="0" smtClean="0"/>
              <a:t>obsahu; v</a:t>
            </a:r>
            <a:r>
              <a:rPr lang="cs-CZ" sz="2200" dirty="0"/>
              <a:t> dalším zdaňovacím období tak již není pochyb o právech a zejména (daňových) povinnostech daňového subjektu, a přestože jeho chování je totožné jako v předchozím zdaňovacím období, jeho zdanění bude odlišné</a:t>
            </a:r>
            <a:r>
              <a:rPr lang="cs-CZ" sz="2200" dirty="0" smtClean="0"/>
              <a:t>.</a:t>
            </a:r>
          </a:p>
          <a:p>
            <a:r>
              <a:rPr lang="cs-CZ" sz="2200" b="1" dirty="0" smtClean="0"/>
              <a:t>Je </a:t>
            </a:r>
            <a:r>
              <a:rPr lang="cs-CZ" sz="2200" b="1" dirty="0"/>
              <a:t>možné hovořit o rovnosti daňových subjektů jak mezi sebou, tak v jednotlivých zdaňovacích </a:t>
            </a:r>
            <a:r>
              <a:rPr lang="cs-CZ" sz="2200" b="1" dirty="0" smtClean="0"/>
              <a:t>obdobích???</a:t>
            </a:r>
            <a:endParaRPr lang="cs-CZ" sz="22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6</a:t>
            </a:fld>
            <a:endParaRPr lang="cs-CZ" alt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942950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může to zákonodárce vůbec napravit?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Švarcsystém</a:t>
            </a:r>
            <a:r>
              <a:rPr lang="cs-CZ" dirty="0" smtClean="0"/>
              <a:t> - </a:t>
            </a:r>
            <a:r>
              <a:rPr lang="cs-CZ" dirty="0"/>
              <a:t>Rozsudek </a:t>
            </a:r>
            <a:r>
              <a:rPr lang="cs-CZ" dirty="0" smtClean="0"/>
              <a:t>NSS ze </a:t>
            </a:r>
            <a:r>
              <a:rPr lang="cs-CZ" dirty="0"/>
              <a:t>dne 28. 8. 2014, č. j. 6 Afs 85/2014-39</a:t>
            </a:r>
            <a:endParaRPr lang="cs-CZ" dirty="0" smtClean="0"/>
          </a:p>
          <a:p>
            <a:r>
              <a:rPr lang="cs-CZ" dirty="0" smtClean="0"/>
              <a:t>Kdykoliv </a:t>
            </a:r>
            <a:r>
              <a:rPr lang="cs-CZ" dirty="0"/>
              <a:t>je posuzovaná činnost na hraně závislé a samostatné, přikloní se k činnosti samostatné (protože daňově výhodnější a tudíž mezi subjekty </a:t>
            </a:r>
            <a:r>
              <a:rPr lang="cs-CZ" dirty="0" smtClean="0"/>
              <a:t>volené)</a:t>
            </a:r>
          </a:p>
          <a:p>
            <a:r>
              <a:rPr lang="cs-CZ" dirty="0" smtClean="0"/>
              <a:t>Příklady stavebních dělníků, sportovců v </a:t>
            </a:r>
            <a:r>
              <a:rPr lang="cs-CZ" dirty="0" smtClean="0"/>
              <a:t>kolektivních </a:t>
            </a:r>
            <a:r>
              <a:rPr lang="cs-CZ" dirty="0" smtClean="0"/>
              <a:t>sportech apod.</a:t>
            </a:r>
          </a:p>
          <a:p>
            <a:r>
              <a:rPr lang="cs-CZ" dirty="0" smtClean="0"/>
              <a:t>Nedokážu </a:t>
            </a:r>
            <a:r>
              <a:rPr lang="cs-CZ" dirty="0"/>
              <a:t>zformulovat pro zákonodárce žádnou textaci zákona, která by znamenala odlišný systém zdaňování ve prospěch závislé činnosti.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7</a:t>
            </a:fld>
            <a:endParaRPr lang="cs-CZ" alt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0229087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Berně jako příspěvek na chod věcí veřejných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Esenciální podmínka existence státu</a:t>
            </a:r>
          </a:p>
          <a:p>
            <a:r>
              <a:rPr lang="cs-CZ" sz="2000" dirty="0" smtClean="0"/>
              <a:t>Berně jako úplata, </a:t>
            </a:r>
            <a:r>
              <a:rPr lang="cs-CZ" sz="2000" dirty="0"/>
              <a:t>kterou </a:t>
            </a:r>
            <a:r>
              <a:rPr lang="cs-CZ" sz="2000" dirty="0" smtClean="0"/>
              <a:t>poplatník platí </a:t>
            </a:r>
            <a:r>
              <a:rPr lang="cs-CZ" sz="2000" dirty="0"/>
              <a:t>na chod věcí </a:t>
            </a:r>
            <a:r>
              <a:rPr lang="cs-CZ" sz="2000" dirty="0" smtClean="0"/>
              <a:t>veřejných</a:t>
            </a:r>
          </a:p>
          <a:p>
            <a:r>
              <a:rPr lang="cs-CZ" sz="2000" dirty="0" smtClean="0"/>
              <a:t>Částka se </a:t>
            </a:r>
            <a:r>
              <a:rPr lang="cs-CZ" sz="2000" dirty="0"/>
              <a:t>stane výdajem veřejných rozpočtů a bude použita na výdaje, na jejichž vynakládání by měla být společenská </a:t>
            </a:r>
            <a:r>
              <a:rPr lang="cs-CZ" sz="2000" dirty="0" smtClean="0"/>
              <a:t>shoda</a:t>
            </a:r>
          </a:p>
          <a:p>
            <a:r>
              <a:rPr lang="cs-CZ" sz="2000" i="1" dirty="0" smtClean="0"/>
              <a:t>„</a:t>
            </a:r>
            <a:r>
              <a:rPr lang="cs-CZ" sz="2000" i="1" dirty="0"/>
              <a:t>Daní je obecná zátěž, která zavazuje všechny tuzemce podle jejich příjmů, majetku a kupní síly k financování všeobecných úkolů státu. Pravomoc státu zdaňovat za určitých, přesně definovaných podmínek, byla institucionalizována právě za účelem shromáždění prostředků k zabezpečení </a:t>
            </a:r>
            <a:r>
              <a:rPr lang="cs-CZ" sz="2000" b="1" i="1" dirty="0"/>
              <a:t>veřejných statků</a:t>
            </a:r>
            <a:r>
              <a:rPr lang="cs-CZ" sz="2000" i="1" dirty="0" smtClean="0"/>
              <a:t>.“</a:t>
            </a:r>
            <a:endParaRPr lang="cs-CZ" sz="2000" dirty="0"/>
          </a:p>
          <a:p>
            <a:pPr marL="0" indent="0">
              <a:buNone/>
            </a:pPr>
            <a:r>
              <a:rPr lang="cs-CZ" sz="1600" dirty="0" smtClean="0"/>
              <a:t>Nález Ústavního soudu </a:t>
            </a:r>
            <a:r>
              <a:rPr lang="cs-CZ" sz="1600" dirty="0" err="1" smtClean="0"/>
              <a:t>sp</a:t>
            </a:r>
            <a:r>
              <a:rPr lang="cs-CZ" sz="1600" dirty="0"/>
              <a:t>. zn. </a:t>
            </a:r>
            <a:r>
              <a:rPr lang="cs-CZ" sz="1600" dirty="0" err="1"/>
              <a:t>Pl</a:t>
            </a:r>
            <a:r>
              <a:rPr lang="cs-CZ" sz="1600" dirty="0"/>
              <a:t>. ÚS 29/08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8</a:t>
            </a:fld>
            <a:endParaRPr lang="cs-CZ" alt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200851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9589" y="1125539"/>
            <a:ext cx="8086635" cy="4571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9589" y="1298602"/>
            <a:ext cx="8082321" cy="4833911"/>
          </a:xfrm>
        </p:spPr>
        <p:txBody>
          <a:bodyPr/>
          <a:lstStyle/>
          <a:p>
            <a:r>
              <a:rPr lang="cs-CZ" dirty="0" smtClean="0"/>
              <a:t>Je </a:t>
            </a:r>
            <a:r>
              <a:rPr lang="cs-CZ" dirty="0"/>
              <a:t>nezbytné, aby řádně fungovala výdajová stránka veřejných rozpočtů, tj. aby </a:t>
            </a:r>
            <a:r>
              <a:rPr lang="cs-CZ" dirty="0" smtClean="0"/>
              <a:t>berně byly ve </a:t>
            </a:r>
            <a:r>
              <a:rPr lang="cs-CZ" dirty="0"/>
              <a:t>veřejných rozpočtech </a:t>
            </a:r>
            <a:r>
              <a:rPr lang="cs-CZ" b="1" dirty="0"/>
              <a:t>hospodárně, efektivně a účelně </a:t>
            </a:r>
            <a:r>
              <a:rPr lang="cs-CZ" b="1" dirty="0" smtClean="0"/>
              <a:t>používány </a:t>
            </a:r>
            <a:r>
              <a:rPr lang="cs-CZ" b="1" dirty="0"/>
              <a:t>k plnění úkolů veřejné </a:t>
            </a:r>
            <a:r>
              <a:rPr lang="cs-CZ" b="1" dirty="0" smtClean="0"/>
              <a:t>moci</a:t>
            </a:r>
            <a:endParaRPr lang="cs-CZ" dirty="0" smtClean="0"/>
          </a:p>
          <a:p>
            <a:r>
              <a:rPr lang="cs-CZ" dirty="0" smtClean="0"/>
              <a:t>V opačném případě je pro </a:t>
            </a:r>
            <a:r>
              <a:rPr lang="cs-CZ" dirty="0"/>
              <a:t>jednotlivce </a:t>
            </a:r>
            <a:r>
              <a:rPr lang="cs-CZ" dirty="0" smtClean="0"/>
              <a:t>velmi </a:t>
            </a:r>
            <a:r>
              <a:rPr lang="cs-CZ" dirty="0"/>
              <a:t>složité vnímat daň jako čest a ztotožnit se s její </a:t>
            </a:r>
            <a:r>
              <a:rPr lang="cs-CZ" dirty="0" smtClean="0"/>
              <a:t>platbou</a:t>
            </a:r>
          </a:p>
          <a:p>
            <a:r>
              <a:rPr lang="cs-CZ" b="1" dirty="0" smtClean="0"/>
              <a:t>Zdanění hloupých</a:t>
            </a:r>
          </a:p>
          <a:p>
            <a:endParaRPr lang="cs-CZ" b="1" dirty="0"/>
          </a:p>
          <a:p>
            <a:r>
              <a:rPr lang="cs-CZ" dirty="0" smtClean="0"/>
              <a:t>Preference místních daní?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9</a:t>
            </a:fld>
            <a:endParaRPr lang="cs-CZ" alt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663034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Autoaplikace</a:t>
            </a:r>
            <a:r>
              <a:rPr lang="cs-CZ" dirty="0" smtClean="0"/>
              <a:t> daňového práva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Tendence snižovat daňovou povinnost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10</a:t>
            </a:fld>
            <a:endParaRPr lang="cs-CZ" alt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901883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Chcete doklad???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Soukromoprávní důvody</a:t>
            </a:r>
          </a:p>
          <a:p>
            <a:r>
              <a:rPr lang="cs-CZ" dirty="0" smtClean="0"/>
              <a:t>Cenové důvody</a:t>
            </a:r>
          </a:p>
          <a:p>
            <a:r>
              <a:rPr lang="cs-CZ" dirty="0" smtClean="0"/>
              <a:t>Daňové dopady</a:t>
            </a:r>
          </a:p>
          <a:p>
            <a:r>
              <a:rPr lang="cs-CZ" dirty="0" smtClean="0"/>
              <a:t>EET jako řešení? ANO, ale…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11</a:t>
            </a:fld>
            <a:endParaRPr lang="cs-CZ" alt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112511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Ústavní soud jako </a:t>
            </a:r>
            <a:r>
              <a:rPr lang="cs-CZ" dirty="0" smtClean="0"/>
              <a:t>aktivní / aktivistický negativní </a:t>
            </a:r>
            <a:r>
              <a:rPr lang="cs-CZ" dirty="0" smtClean="0"/>
              <a:t>zákonodárce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Soud nerespektoval vázanost návrhem </a:t>
            </a:r>
            <a:r>
              <a:rPr lang="cs-CZ" sz="2000" dirty="0"/>
              <a:t>v </a:t>
            </a:r>
            <a:r>
              <a:rPr lang="cs-CZ" sz="2000" dirty="0" smtClean="0"/>
              <a:t>nálezu </a:t>
            </a:r>
            <a:r>
              <a:rPr lang="cs-CZ" sz="2000" dirty="0"/>
              <a:t>Pléna Ústavního soudu ze dne 12. 12. 2017, </a:t>
            </a:r>
            <a:r>
              <a:rPr lang="cs-CZ" sz="2000" dirty="0" err="1"/>
              <a:t>sp</a:t>
            </a:r>
            <a:r>
              <a:rPr lang="cs-CZ" sz="2000" dirty="0"/>
              <a:t>. zn. </a:t>
            </a:r>
            <a:r>
              <a:rPr lang="cs-CZ" sz="2000" dirty="0" err="1"/>
              <a:t>Pl</a:t>
            </a:r>
            <a:r>
              <a:rPr lang="cs-CZ" sz="2000" dirty="0"/>
              <a:t>. ÚS </a:t>
            </a:r>
            <a:r>
              <a:rPr lang="cs-CZ" sz="2000" dirty="0" smtClean="0"/>
              <a:t>26/16</a:t>
            </a:r>
          </a:p>
          <a:p>
            <a:r>
              <a:rPr lang="cs-CZ" sz="2000" dirty="0" smtClean="0"/>
              <a:t>Stává se soud třetí komorou Parlamentu? – viz zejména </a:t>
            </a:r>
            <a:r>
              <a:rPr lang="cs-CZ" sz="2000" dirty="0" err="1" smtClean="0"/>
              <a:t>votum</a:t>
            </a:r>
            <a:r>
              <a:rPr lang="cs-CZ" sz="2000" dirty="0" smtClean="0"/>
              <a:t> </a:t>
            </a:r>
            <a:r>
              <a:rPr lang="cs-CZ" sz="2000" dirty="0" err="1" smtClean="0"/>
              <a:t>separatum</a:t>
            </a:r>
            <a:r>
              <a:rPr lang="cs-CZ" sz="2000" dirty="0" smtClean="0"/>
              <a:t>:</a:t>
            </a:r>
          </a:p>
          <a:p>
            <a:r>
              <a:rPr lang="cs-CZ" sz="2000" i="1" dirty="0" smtClean="0"/>
              <a:t>…ne </a:t>
            </a:r>
            <a:r>
              <a:rPr lang="cs-CZ" sz="2000" i="1" dirty="0"/>
              <a:t>vždy je daňová disciplína tou největší hodnotou (legitimním cílem). </a:t>
            </a:r>
            <a:endParaRPr lang="cs-CZ" sz="2000" i="1" dirty="0" smtClean="0"/>
          </a:p>
          <a:p>
            <a:r>
              <a:rPr lang="cs-CZ" sz="2000" i="1" dirty="0" smtClean="0"/>
              <a:t>Ekonomika </a:t>
            </a:r>
            <a:r>
              <a:rPr lang="cs-CZ" sz="2000" i="1" dirty="0"/>
              <a:t>totiž bude robustní a přežije těžké časy lépe právě tehdy, bude-li v ní dostatečná diverzita a soběstačná, na pomoci ze společného nezávislá podnikatelská vrstva zůstane i v "okrajových" oblastech (hospody a jiné provozovny v malých obcích, malí samostatní živnostníci, podnikající důchodci, studenti atd.). </a:t>
            </a:r>
            <a:endParaRPr lang="cs-CZ" sz="2000" i="1" dirty="0" smtClean="0"/>
          </a:p>
          <a:p>
            <a:endParaRPr lang="cs-CZ" sz="1600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12</a:t>
            </a:fld>
            <a:endParaRPr lang="cs-CZ" alt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9438896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9589" y="1125539"/>
            <a:ext cx="8086635" cy="4571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9589" y="1321654"/>
            <a:ext cx="8082321" cy="4810859"/>
          </a:xfrm>
        </p:spPr>
        <p:txBody>
          <a:bodyPr/>
          <a:lstStyle/>
          <a:p>
            <a:r>
              <a:rPr lang="cs-CZ" i="1" dirty="0"/>
              <a:t>Pro řadu právě těchto lidí je však EET tou příslovečnou "poslední kapkou", která je vyžene z podnikání, případně je nažene do "šedé ekonomiky", což uvolní cestu jejich velkým konkurentům směrem ke korporativnímu, velkopodnikatelskému a dotačnímu státu. Vzniká tak malá </a:t>
            </a:r>
            <a:r>
              <a:rPr lang="cs-CZ" i="1" dirty="0" err="1"/>
              <a:t>hyperbohatá</a:t>
            </a:r>
            <a:r>
              <a:rPr lang="cs-CZ" i="1" dirty="0"/>
              <a:t> elita, a dále pak jen hůře či lépe placení zaměstnanci. </a:t>
            </a:r>
            <a:endParaRPr lang="cs-CZ" sz="1800" dirty="0"/>
          </a:p>
          <a:p>
            <a:pPr marL="0" indent="0">
              <a:buNone/>
            </a:pPr>
            <a:r>
              <a:rPr lang="cs-CZ" sz="1800" dirty="0"/>
              <a:t>Odlišné stanovisko Vojtěcha Šimíčka, Jaromíra Jirsy, Tomáše </a:t>
            </a:r>
            <a:r>
              <a:rPr lang="cs-CZ" sz="1800" dirty="0" err="1"/>
              <a:t>Lichovníka</a:t>
            </a:r>
            <a:r>
              <a:rPr lang="cs-CZ" sz="1800" dirty="0"/>
              <a:t>, Kateřiny Šimáčkové a Davida Uhlíře proti výroku IV. ("Ve zbývající části se návrh zamítá.") nálezu </a:t>
            </a:r>
            <a:r>
              <a:rPr lang="cs-CZ" sz="1800" dirty="0" err="1"/>
              <a:t>sp</a:t>
            </a:r>
            <a:r>
              <a:rPr lang="cs-CZ" sz="1800" dirty="0"/>
              <a:t>. zn. </a:t>
            </a:r>
            <a:r>
              <a:rPr lang="cs-CZ" sz="1800" dirty="0" err="1"/>
              <a:t>Pl</a:t>
            </a:r>
            <a:r>
              <a:rPr lang="cs-CZ" sz="1800" dirty="0"/>
              <a:t>. ÚS 26/16: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13</a:t>
            </a:fld>
            <a:endParaRPr lang="cs-CZ" alt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4712735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Novela Ústavního pořádku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„Daně, poplatky a jiná obdobná peněžitá plnění </a:t>
            </a:r>
            <a:r>
              <a:rPr lang="pl-PL" dirty="0" smtClean="0"/>
              <a:t>(berně) se </a:t>
            </a:r>
            <a:r>
              <a:rPr lang="pl-PL" dirty="0"/>
              <a:t>ukládají k financování veřejné moci a zabezpečení veřejných statků.“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70407D-EE58-4A0B-824B-1D3AE42DD9CF}" type="slidenum">
              <a:rPr lang="cs-CZ" altLang="cs-CZ" smtClean="0"/>
              <a:pPr/>
              <a:t>14</a:t>
            </a:fld>
            <a:endParaRPr lang="cs-CZ" alt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933114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altLang="cs-CZ" dirty="0" smtClean="0"/>
              <a:t>Děkuji za pozornost</a:t>
            </a:r>
            <a:r>
              <a:rPr lang="cs-CZ" altLang="cs-CZ" dirty="0"/>
              <a:t/>
            </a:r>
            <a:br>
              <a:rPr lang="cs-CZ" altLang="cs-CZ" dirty="0"/>
            </a:br>
            <a:endParaRPr lang="en-US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DE708CC-0C3F-4567-9698-B54C0F35BD31}" type="slidenum">
              <a:rPr lang="cs-CZ" altLang="cs-CZ" smtClean="0"/>
              <a:pPr/>
              <a:t>15</a:t>
            </a:fld>
            <a:endParaRPr lang="cs-CZ" alt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altLang="cs-CZ" smtClean="0"/>
              <a:t>Define footer - Name of the presentation / Your name / Unit, Office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80779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w_sablona_en">
  <a:themeElements>
    <a:clrScheme name="Směsi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Směsi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měsi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měsi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law_sablona_en</Template>
  <TotalTime>298</TotalTime>
  <Words>808</Words>
  <Application>Microsoft Office PowerPoint</Application>
  <PresentationFormat>Předvádění na obrazovce (4:3)</PresentationFormat>
  <Paragraphs>83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Tahoma</vt:lpstr>
      <vt:lpstr>Wingdings</vt:lpstr>
      <vt:lpstr>law_sablona_en</vt:lpstr>
      <vt:lpstr>Vnímání daní   Michal Radvan</vt:lpstr>
      <vt:lpstr>Prezentace aplikace PowerPoint</vt:lpstr>
      <vt:lpstr>Berně (daniny) jako omezení vlastnického práva</vt:lpstr>
      <vt:lpstr>Berně jako trest</vt:lpstr>
      <vt:lpstr>In dubio pro libertate (in dubio mitius)</vt:lpstr>
      <vt:lpstr>Prezentace aplikace PowerPoint</vt:lpstr>
      <vt:lpstr>A může to zákonodárce vůbec napravit?</vt:lpstr>
      <vt:lpstr>Berně jako příspěvek na chod věcí veřejných</vt:lpstr>
      <vt:lpstr>Prezentace aplikace PowerPoint</vt:lpstr>
      <vt:lpstr>Autoaplikace daňového práva</vt:lpstr>
      <vt:lpstr>Chcete doklad???</vt:lpstr>
      <vt:lpstr>Ústavní soud jako aktivní / aktivistický negativní zákonodárce</vt:lpstr>
      <vt:lpstr>Prezentace aplikace PowerPoint</vt:lpstr>
      <vt:lpstr>Novela Ústavního pořádku</vt:lpstr>
      <vt:lpstr>Děkuji za pozornost </vt:lpstr>
    </vt:vector>
  </TitlesOfParts>
  <Company>PrF MU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Extraordinary Taxes in Europe    Michal Radvan</dc:title>
  <dc:creator>12547</dc:creator>
  <cp:lastModifiedBy>Michal Radvan</cp:lastModifiedBy>
  <cp:revision>27</cp:revision>
  <cp:lastPrinted>1601-01-01T00:00:00Z</cp:lastPrinted>
  <dcterms:created xsi:type="dcterms:W3CDTF">2016-02-21T08:55:08Z</dcterms:created>
  <dcterms:modified xsi:type="dcterms:W3CDTF">2018-09-19T08:19:36Z</dcterms:modified>
</cp:coreProperties>
</file>